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8" r:id="rId3"/>
    <p:sldId id="259" r:id="rId4"/>
    <p:sldId id="260" r:id="rId5"/>
    <p:sldId id="261" r:id="rId6"/>
    <p:sldId id="262" r:id="rId7"/>
    <p:sldId id="263" r:id="rId8"/>
    <p:sldId id="264" r:id="rId9"/>
    <p:sldId id="265" r:id="rId10"/>
    <p:sldId id="275" r:id="rId11"/>
    <p:sldId id="266" r:id="rId12"/>
    <p:sldId id="292" r:id="rId13"/>
    <p:sldId id="267" r:id="rId14"/>
    <p:sldId id="268" r:id="rId15"/>
    <p:sldId id="269" r:id="rId16"/>
    <p:sldId id="270" r:id="rId17"/>
    <p:sldId id="273" r:id="rId18"/>
    <p:sldId id="277" r:id="rId19"/>
    <p:sldId id="279" r:id="rId20"/>
    <p:sldId id="272" r:id="rId21"/>
    <p:sldId id="280" r:id="rId22"/>
    <p:sldId id="293" r:id="rId23"/>
    <p:sldId id="274" r:id="rId24"/>
    <p:sldId id="282" r:id="rId25"/>
    <p:sldId id="283" r:id="rId26"/>
    <p:sldId id="285" r:id="rId27"/>
    <p:sldId id="288" r:id="rId28"/>
    <p:sldId id="289" r:id="rId29"/>
    <p:sldId id="286" r:id="rId30"/>
    <p:sldId id="291" r:id="rId31"/>
    <p:sldId id="298" r:id="rId32"/>
    <p:sldId id="290" r:id="rId33"/>
    <p:sldId id="294" r:id="rId34"/>
    <p:sldId id="299" r:id="rId35"/>
    <p:sldId id="300" r:id="rId36"/>
    <p:sldId id="296" r:id="rId37"/>
    <p:sldId id="301" r:id="rId38"/>
    <p:sldId id="281" r:id="rId39"/>
    <p:sldId id="297" r:id="rId40"/>
    <p:sldId id="276" r:id="rId41"/>
    <p:sldId id="278" r:id="rId42"/>
    <p:sldId id="28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216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B0AFF7-ED00-B749-B627-01F789E173DE}" type="datetimeFigureOut">
              <a:rPr lang="en-US" smtClean="0"/>
              <a:t>5/17/2022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E63F08-EC5D-204D-BBDB-8F372B1537DF}" type="slidenum">
              <a:rPr lang="en-GB" smtClean="0"/>
              <a:t>‹#›</a:t>
            </a:fld>
            <a:endParaRPr lang="en-GB"/>
          </a:p>
        </p:txBody>
      </p:sp>
    </p:spTree>
    <p:extLst>
      <p:ext uri="{BB962C8B-B14F-4D97-AF65-F5344CB8AC3E}">
        <p14:creationId xmlns:p14="http://schemas.microsoft.com/office/powerpoint/2010/main" val="31821344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E63F08-EC5D-204D-BBDB-8F372B1537DF}" type="slidenum">
              <a:rPr lang="en-GB" smtClean="0"/>
              <a:t>39</a:t>
            </a:fld>
            <a:endParaRPr lang="en-GB"/>
          </a:p>
        </p:txBody>
      </p:sp>
    </p:spTree>
    <p:extLst>
      <p:ext uri="{BB962C8B-B14F-4D97-AF65-F5344CB8AC3E}">
        <p14:creationId xmlns:p14="http://schemas.microsoft.com/office/powerpoint/2010/main" val="73232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GB"/>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5" name="Date Placeholder 4"/>
          <p:cNvSpPr>
            <a:spLocks noGrp="1"/>
          </p:cNvSpPr>
          <p:nvPr>
            <p:ph type="dt" sz="half" idx="10"/>
          </p:nvPr>
        </p:nvSpPr>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3" name="Date Placeholder 2"/>
          <p:cNvSpPr>
            <a:spLocks noGrp="1"/>
          </p:cNvSpPr>
          <p:nvPr>
            <p:ph type="dt" sz="half" idx="10"/>
          </p:nvPr>
        </p:nvSpPr>
        <p:spPr/>
        <p:txBody>
          <a:bodyPr/>
          <a:lstStyle/>
          <a:p>
            <a:fld id="{D728701E-CAF4-4159-9B3E-41C86DFFA30D}" type="datetimeFigureOut">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D728701E-CAF4-4159-9B3E-41C86DFFA30D}" type="datetimeFigureOut">
              <a:rPr lang="en-US" smtClean="0"/>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GB"/>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GB"/>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GB"/>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GB"/>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GB"/>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GB"/>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GB"/>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GB"/>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GB"/>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GB"/>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GB"/>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GB"/>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GB"/>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GB"/>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GB"/>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GB"/>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GB"/>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GB"/>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GB"/>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D728701E-CAF4-4159-9B3E-41C86DFFA30D}" type="datetimeFigureOut">
              <a:rPr lang="en-US" smtClean="0"/>
              <a:t>5/17/2022</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62F1D00-BD13-4404-86B0-79703945A0A7}"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GB"/>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7" name="Date Placeholder 6"/>
          <p:cNvSpPr>
            <a:spLocks noGrp="1"/>
          </p:cNvSpPr>
          <p:nvPr>
            <p:ph type="dt" sz="half" idx="10"/>
          </p:nvPr>
        </p:nvSpPr>
        <p:spPr/>
        <p:txBody>
          <a:bodyPr/>
          <a:lstStyle/>
          <a:p>
            <a:fld id="{D728701E-CAF4-4159-9B3E-41C86DFFA30D}" type="datetimeFigureOut">
              <a:rPr lang="en-US" smtClean="0"/>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F1D00-BD13-4404-86B0-79703945A0A7}"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162F1D00-BD13-4404-86B0-79703945A0A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GB"/>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D728701E-CAF4-4159-9B3E-41C86DFFA30D}" type="datetimeFigureOut">
              <a:rPr lang="en-US" smtClean="0"/>
              <a:t>5/17/2022</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162F1D00-BD13-4404-86B0-79703945A0A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ellbeing.bitc.org.uk/all-resources/toolkits/musculoskeletal-health-toolkit-employers?utm_source=Blog&amp;utm_medium=SleepBlog170118&amp;utm_campaign=PHE"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thritisresearchuk.org/~/media/Files/Data%20and%20stats/State%20of%20MSK/PHS-08_StateOfMSKReport.ashx"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ellbeing.bitc.org.uk/sites/default/files/business_in_the_community_musculoskeletal_toolkit.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youtu.be/2BoLqqNuqw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ellbeing.bitc.org.uk/sites/default/files/business_in_the_community_musculoskeletal_toolkit.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i1vEuLdOgnw"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otimetolose.org.uk/" TargetMode="External"/><Relationship Id="rId2" Type="http://schemas.openxmlformats.org/officeDocument/2006/relationships/hyperlink" Target="https://oem.bmj.com/content/61/1/8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science/article/pii/S2468781218300262" TargetMode="External"/><Relationship Id="rId2" Type="http://schemas.openxmlformats.org/officeDocument/2006/relationships/hyperlink" Target="https://www.sciencedirect.com/science/article/pii/S1356689X09001374" TargetMode="External"/><Relationship Id="rId1" Type="http://schemas.openxmlformats.org/officeDocument/2006/relationships/slideLayout" Target="../slideLayouts/slideLayout2.xml"/><Relationship Id="rId5" Type="http://schemas.openxmlformats.org/officeDocument/2006/relationships/hyperlink" Target="https://oem.bmj.com/content/73/1/62" TargetMode="External"/><Relationship Id="rId4" Type="http://schemas.openxmlformats.org/officeDocument/2006/relationships/hyperlink" Target="https://www.sciencedirect.com/science/article/pii/S246878121730182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5491/SHAW.2010.1.2.112" TargetMode="External"/><Relationship Id="rId2" Type="http://schemas.openxmlformats.org/officeDocument/2006/relationships/hyperlink" Target="https://doi.org/10.1016/j.patbio.2014.08.001" TargetMode="External"/><Relationship Id="rId1" Type="http://schemas.openxmlformats.org/officeDocument/2006/relationships/slideLayout" Target="../slideLayouts/slideLayout2.xml"/><Relationship Id="rId5" Type="http://schemas.openxmlformats.org/officeDocument/2006/relationships/hyperlink" Target="https://www.ncbi.nlm.nih.gov/pmc/articles/PMC3741412/" TargetMode="External"/><Relationship Id="rId4" Type="http://schemas.openxmlformats.org/officeDocument/2006/relationships/hyperlink" Target="https://oem.bmj.com/content/70/12/83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hse.gov.uk/risk/decide-who-might-be-harmed.htm" TargetMode="External"/><Relationship Id="rId7" Type="http://schemas.openxmlformats.org/officeDocument/2006/relationships/hyperlink" Target="http://www.hse.gov.uk/risk/controlling-risks.htm" TargetMode="External"/><Relationship Id="rId2" Type="http://schemas.openxmlformats.org/officeDocument/2006/relationships/hyperlink" Target="http://www.hse.gov.uk/risk/identify-the-hazards.htm" TargetMode="External"/><Relationship Id="rId1" Type="http://schemas.openxmlformats.org/officeDocument/2006/relationships/slideLayout" Target="../slideLayouts/slideLayout2.xml"/><Relationship Id="rId6" Type="http://schemas.openxmlformats.org/officeDocument/2006/relationships/hyperlink" Target="http://www.hse.gov.uk/risk/review-your-assessment.htm" TargetMode="External"/><Relationship Id="rId5" Type="http://schemas.openxmlformats.org/officeDocument/2006/relationships/hyperlink" Target="http://www.hse.gov.uk/risk/record-your-findings-and-implement-them.htm" TargetMode="External"/><Relationship Id="rId4" Type="http://schemas.openxmlformats.org/officeDocument/2006/relationships/hyperlink" Target="http://www.hse.gov.uk/risk/evaluate-the-risks.htm"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0681" y="4624667"/>
            <a:ext cx="6808519" cy="1194241"/>
          </a:xfrm>
        </p:spPr>
        <p:txBody>
          <a:bodyPr>
            <a:normAutofit fontScale="90000"/>
          </a:bodyPr>
          <a:lstStyle/>
          <a:p>
            <a:r>
              <a:rPr lang="en-GB" dirty="0"/>
              <a:t>Health and Work  Week 5 </a:t>
            </a:r>
            <a:br>
              <a:rPr lang="en-GB" dirty="0"/>
            </a:br>
            <a:br>
              <a:rPr lang="en-GB" dirty="0"/>
            </a:br>
            <a:r>
              <a:rPr lang="en-GB" dirty="0"/>
              <a:t>The Physical Environment</a:t>
            </a:r>
          </a:p>
        </p:txBody>
      </p:sp>
    </p:spTree>
    <p:extLst>
      <p:ext uri="{BB962C8B-B14F-4D97-AF65-F5344CB8AC3E}">
        <p14:creationId xmlns:p14="http://schemas.microsoft.com/office/powerpoint/2010/main" val="174013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Focus for today</a:t>
            </a:r>
          </a:p>
        </p:txBody>
      </p:sp>
      <p:sp>
        <p:nvSpPr>
          <p:cNvPr id="3" name="Content Placeholder 2"/>
          <p:cNvSpPr>
            <a:spLocks noGrp="1"/>
          </p:cNvSpPr>
          <p:nvPr>
            <p:ph idx="1"/>
          </p:nvPr>
        </p:nvSpPr>
        <p:spPr/>
        <p:txBody>
          <a:bodyPr/>
          <a:lstStyle/>
          <a:p>
            <a:r>
              <a:rPr lang="en-GB" dirty="0"/>
              <a:t>Musculoskeletal </a:t>
            </a:r>
          </a:p>
          <a:p>
            <a:r>
              <a:rPr lang="en-GB" dirty="0"/>
              <a:t>Sleep </a:t>
            </a:r>
          </a:p>
          <a:p>
            <a:r>
              <a:rPr lang="en-GB" dirty="0"/>
              <a:t>Diet </a:t>
            </a:r>
          </a:p>
          <a:p>
            <a:r>
              <a:rPr lang="en-GB" dirty="0"/>
              <a:t>Specific Industry at risk from a broad range of hazards =Construction</a:t>
            </a:r>
          </a:p>
        </p:txBody>
      </p:sp>
    </p:spTree>
    <p:extLst>
      <p:ext uri="{BB962C8B-B14F-4D97-AF65-F5344CB8AC3E}">
        <p14:creationId xmlns:p14="http://schemas.microsoft.com/office/powerpoint/2010/main" val="351747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Musculoskeletal Disorders (MSD)</a:t>
            </a:r>
          </a:p>
        </p:txBody>
      </p:sp>
      <p:sp>
        <p:nvSpPr>
          <p:cNvPr id="3" name="Content Placeholder 2"/>
          <p:cNvSpPr>
            <a:spLocks noGrp="1"/>
          </p:cNvSpPr>
          <p:nvPr>
            <p:ph idx="1"/>
          </p:nvPr>
        </p:nvSpPr>
        <p:spPr/>
        <p:txBody>
          <a:bodyPr/>
          <a:lstStyle/>
          <a:p>
            <a:pPr marL="0" indent="0">
              <a:buNone/>
            </a:pPr>
            <a:r>
              <a:rPr lang="en-GB" dirty="0"/>
              <a:t>Common pain in working age adults include:</a:t>
            </a:r>
          </a:p>
          <a:p>
            <a:r>
              <a:rPr lang="en-GB" dirty="0"/>
              <a:t>Low back pain</a:t>
            </a:r>
          </a:p>
          <a:p>
            <a:r>
              <a:rPr lang="en-GB" dirty="0"/>
              <a:t>Neck pain</a:t>
            </a:r>
          </a:p>
          <a:p>
            <a:r>
              <a:rPr lang="en-GB" dirty="0"/>
              <a:t>Upper and lower limb pain</a:t>
            </a:r>
          </a:p>
          <a:p>
            <a:r>
              <a:rPr lang="en-GB" dirty="0"/>
              <a:t>MSD’s can affect muscles, joints and </a:t>
            </a:r>
          </a:p>
          <a:p>
            <a:pPr marL="0" indent="0">
              <a:buNone/>
            </a:pPr>
            <a:r>
              <a:rPr lang="en-GB" dirty="0"/>
              <a:t>tendons in all parts of the body.</a:t>
            </a:r>
          </a:p>
          <a:p>
            <a:pPr marL="0" indent="0">
              <a:buNone/>
            </a:pPr>
            <a:endParaRPr lang="en-GB" dirty="0"/>
          </a:p>
          <a:p>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6392338" y="3175000"/>
            <a:ext cx="2751662" cy="3562350"/>
          </a:xfrm>
          <a:prstGeom prst="rect">
            <a:avLst/>
          </a:prstGeom>
        </p:spPr>
      </p:pic>
    </p:spTree>
    <p:extLst>
      <p:ext uri="{BB962C8B-B14F-4D97-AF65-F5344CB8AC3E}">
        <p14:creationId xmlns:p14="http://schemas.microsoft.com/office/powerpoint/2010/main" val="2135942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162" y="714375"/>
            <a:ext cx="8681356" cy="5524499"/>
          </a:xfrm>
          <a:prstGeom prst="rect">
            <a:avLst/>
          </a:prstGeom>
        </p:spPr>
      </p:pic>
      <p:sp>
        <p:nvSpPr>
          <p:cNvPr id="5" name="Rectangle 4"/>
          <p:cNvSpPr/>
          <p:nvPr/>
        </p:nvSpPr>
        <p:spPr>
          <a:xfrm>
            <a:off x="464913" y="6196280"/>
            <a:ext cx="8361588" cy="523220"/>
          </a:xfrm>
          <a:prstGeom prst="rect">
            <a:avLst/>
          </a:prstGeom>
        </p:spPr>
        <p:txBody>
          <a:bodyPr wrap="square">
            <a:spAutoFit/>
          </a:bodyPr>
          <a:lstStyle/>
          <a:p>
            <a:r>
              <a:rPr lang="en-GB" sz="1400" dirty="0">
                <a:hlinkClick r:id="rId3"/>
              </a:rPr>
              <a:t>https://wellbeing.bitc.org.uk/all-resources/toolkits/musculoskeletal-health-toolkit-employers?utm_source=Blog&amp;utm_medium=SleepBlog170118&amp;utm_campaign=PHE</a:t>
            </a:r>
            <a:r>
              <a:rPr lang="en-GB" sz="1400" dirty="0"/>
              <a:t> </a:t>
            </a:r>
          </a:p>
        </p:txBody>
      </p:sp>
    </p:spTree>
    <p:extLst>
      <p:ext uri="{BB962C8B-B14F-4D97-AF65-F5344CB8AC3E}">
        <p14:creationId xmlns:p14="http://schemas.microsoft.com/office/powerpoint/2010/main" val="299581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Cause of MSD’s</a:t>
            </a:r>
          </a:p>
        </p:txBody>
      </p:sp>
      <p:sp>
        <p:nvSpPr>
          <p:cNvPr id="3" name="Content Placeholder 2"/>
          <p:cNvSpPr>
            <a:spLocks noGrp="1"/>
          </p:cNvSpPr>
          <p:nvPr>
            <p:ph idx="1"/>
          </p:nvPr>
        </p:nvSpPr>
        <p:spPr/>
        <p:txBody>
          <a:bodyPr/>
          <a:lstStyle/>
          <a:p>
            <a:r>
              <a:rPr lang="en-GB" dirty="0"/>
              <a:t>Disease e.g. arthritis</a:t>
            </a:r>
          </a:p>
          <a:p>
            <a:r>
              <a:rPr lang="en-GB" dirty="0"/>
              <a:t>Obesity</a:t>
            </a:r>
          </a:p>
          <a:p>
            <a:r>
              <a:rPr lang="en-GB" dirty="0"/>
              <a:t>Sedentary lifestyle</a:t>
            </a:r>
          </a:p>
          <a:p>
            <a:r>
              <a:rPr lang="en-GB" dirty="0"/>
              <a:t>Ageing process can, but does not always contribute to risk profile.</a:t>
            </a:r>
          </a:p>
          <a:p>
            <a:r>
              <a:rPr lang="en-GB" dirty="0"/>
              <a:t>Injury </a:t>
            </a:r>
          </a:p>
          <a:p>
            <a:pPr marL="0" indent="0">
              <a:buNone/>
            </a:pPr>
            <a:endParaRPr lang="en-GB" dirty="0"/>
          </a:p>
        </p:txBody>
      </p:sp>
      <p:pic>
        <p:nvPicPr>
          <p:cNvPr id="4" name="Picture 3" descr="Screen Shot 2018-10-24 at 14.27.3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30750" y="4765836"/>
            <a:ext cx="4064000" cy="1920714"/>
          </a:xfrm>
          <a:prstGeom prst="rect">
            <a:avLst/>
          </a:prstGeom>
        </p:spPr>
      </p:pic>
    </p:spTree>
    <p:extLst>
      <p:ext uri="{BB962C8B-B14F-4D97-AF65-F5344CB8AC3E}">
        <p14:creationId xmlns:p14="http://schemas.microsoft.com/office/powerpoint/2010/main" val="295344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Three groups of Musculoskeletal Conditions</a:t>
            </a:r>
          </a:p>
        </p:txBody>
      </p:sp>
      <p:pic>
        <p:nvPicPr>
          <p:cNvPr id="4" name="Content Placeholder 3" descr="Screen Shot 2018-10-24 at 12.22.12.png"/>
          <p:cNvPicPr>
            <a:picLocks noGrp="1" noChangeAspect="1"/>
          </p:cNvPicPr>
          <p:nvPr>
            <p:ph idx="1"/>
          </p:nvPr>
        </p:nvPicPr>
        <p:blipFill>
          <a:blip r:embed="rId2" cstate="email">
            <a:extLst>
              <a:ext uri="{28A0092B-C50C-407E-A947-70E740481C1C}">
                <a14:useLocalDpi xmlns:a14="http://schemas.microsoft.com/office/drawing/2010/main" val="0"/>
              </a:ext>
            </a:extLst>
          </a:blip>
          <a:srcRect t="-8229" b="-8229"/>
          <a:stretch>
            <a:fillRect/>
          </a:stretch>
        </p:blipFill>
        <p:spPr>
          <a:xfrm>
            <a:off x="128038" y="1778000"/>
            <a:ext cx="8650837" cy="4745356"/>
          </a:xfrm>
        </p:spPr>
      </p:pic>
      <p:sp>
        <p:nvSpPr>
          <p:cNvPr id="5" name="Rectangle 4"/>
          <p:cNvSpPr/>
          <p:nvPr/>
        </p:nvSpPr>
        <p:spPr>
          <a:xfrm>
            <a:off x="7334250" y="1952625"/>
            <a:ext cx="1555750" cy="4570731"/>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87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Preventing MSD’s in working Age Population</a:t>
            </a:r>
          </a:p>
        </p:txBody>
      </p:sp>
      <p:sp>
        <p:nvSpPr>
          <p:cNvPr id="3" name="Content Placeholder 2"/>
          <p:cNvSpPr>
            <a:spLocks noGrp="1"/>
          </p:cNvSpPr>
          <p:nvPr>
            <p:ph idx="1"/>
          </p:nvPr>
        </p:nvSpPr>
        <p:spPr>
          <a:xfrm>
            <a:off x="498475" y="1755775"/>
            <a:ext cx="5597525" cy="4144963"/>
          </a:xfrm>
        </p:spPr>
        <p:txBody>
          <a:bodyPr/>
          <a:lstStyle/>
          <a:p>
            <a:pPr marL="0" indent="0">
              <a:buNone/>
            </a:pPr>
            <a:r>
              <a:rPr lang="en-GB" b="1" dirty="0"/>
              <a:t>Physical Activity</a:t>
            </a:r>
          </a:p>
          <a:p>
            <a:r>
              <a:rPr lang="en-GB" dirty="0"/>
              <a:t>Inactive people are at increased risk of developing a painful musculoskeletal condition in later life. </a:t>
            </a:r>
          </a:p>
          <a:p>
            <a:r>
              <a:rPr lang="en-GB" dirty="0"/>
              <a:t>21-32% of adults (19+) in the UK do less than 30 minutes of physical activity per week.</a:t>
            </a:r>
          </a:p>
          <a:p>
            <a:r>
              <a:rPr lang="en-GB" dirty="0"/>
              <a:t>Around 16% of people aged 16-64 in England and Scotland are inactive vs. 40% of people aged over 65.20</a:t>
            </a:r>
          </a:p>
          <a:p>
            <a:pPr marL="0" indent="0">
              <a:buNone/>
            </a:pPr>
            <a:endParaRPr lang="en-GB" dirty="0"/>
          </a:p>
        </p:txBody>
      </p:sp>
      <p:pic>
        <p:nvPicPr>
          <p:cNvPr id="4" name="Picture 3" descr="Screen Shot 2018-10-24 at 12.28.5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26828" y="2238375"/>
            <a:ext cx="3287992" cy="2778125"/>
          </a:xfrm>
          <a:prstGeom prst="rect">
            <a:avLst/>
          </a:prstGeom>
        </p:spPr>
      </p:pic>
      <p:sp>
        <p:nvSpPr>
          <p:cNvPr id="5" name="TextBox 4"/>
          <p:cNvSpPr txBox="1"/>
          <p:nvPr/>
        </p:nvSpPr>
        <p:spPr>
          <a:xfrm>
            <a:off x="498474" y="5767287"/>
            <a:ext cx="5597526" cy="1015663"/>
          </a:xfrm>
          <a:prstGeom prst="rect">
            <a:avLst/>
          </a:prstGeom>
          <a:noFill/>
        </p:spPr>
        <p:txBody>
          <a:bodyPr wrap="square" rtlCol="0">
            <a:spAutoFit/>
          </a:bodyPr>
          <a:lstStyle/>
          <a:p>
            <a:r>
              <a:rPr lang="en-GB" sz="1200" dirty="0"/>
              <a:t>Arthritis Research UK (2018) State of Musculoskeletal Health 2018. Available at: </a:t>
            </a:r>
            <a:r>
              <a:rPr lang="en-GB" sz="1200" dirty="0">
                <a:hlinkClick r:id="rId3"/>
              </a:rPr>
              <a:t>https://www.arthritisresearchuk.org/~/media/Files/Data%20and%20stats/State%20of%20MSK/PHS-08_StateOfMSKReport.ashx</a:t>
            </a:r>
            <a:r>
              <a:rPr lang="en-GB" sz="1200" dirty="0"/>
              <a:t> (accessed 24 October 2018) - see page 9</a:t>
            </a:r>
          </a:p>
        </p:txBody>
      </p:sp>
    </p:spTree>
    <p:extLst>
      <p:ext uri="{BB962C8B-B14F-4D97-AF65-F5344CB8AC3E}">
        <p14:creationId xmlns:p14="http://schemas.microsoft.com/office/powerpoint/2010/main" val="298104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24 at 14.22.5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42024" y="5051425"/>
            <a:ext cx="3501976" cy="1806575"/>
          </a:xfrm>
          <a:prstGeom prst="rect">
            <a:avLst/>
          </a:prstGeom>
        </p:spPr>
      </p:pic>
      <p:sp>
        <p:nvSpPr>
          <p:cNvPr id="2" name="Title 1"/>
          <p:cNvSpPr>
            <a:spLocks noGrp="1"/>
          </p:cNvSpPr>
          <p:nvPr>
            <p:ph type="title"/>
          </p:nvPr>
        </p:nvSpPr>
        <p:spPr/>
        <p:txBody>
          <a:bodyPr/>
          <a:lstStyle/>
          <a:p>
            <a:r>
              <a:rPr lang="en-GB" dirty="0"/>
              <a:t>Preventing MSD’s in working Age Population</a:t>
            </a:r>
          </a:p>
        </p:txBody>
      </p:sp>
      <p:sp>
        <p:nvSpPr>
          <p:cNvPr id="3" name="Content Placeholder 2"/>
          <p:cNvSpPr>
            <a:spLocks noGrp="1"/>
          </p:cNvSpPr>
          <p:nvPr>
            <p:ph idx="1"/>
          </p:nvPr>
        </p:nvSpPr>
        <p:spPr>
          <a:xfrm>
            <a:off x="498475" y="1793875"/>
            <a:ext cx="5661026" cy="4826000"/>
          </a:xfrm>
        </p:spPr>
        <p:txBody>
          <a:bodyPr>
            <a:normAutofit fontScale="85000" lnSpcReduction="20000"/>
          </a:bodyPr>
          <a:lstStyle/>
          <a:p>
            <a:pPr marL="0" indent="0">
              <a:buNone/>
            </a:pPr>
            <a:r>
              <a:rPr lang="en-GB" b="1" dirty="0"/>
              <a:t>Obesity</a:t>
            </a:r>
          </a:p>
          <a:p>
            <a:r>
              <a:rPr lang="en-GB" dirty="0"/>
              <a:t>Increases the risk of developing osteoarthritis and need for joint replacement. </a:t>
            </a:r>
          </a:p>
          <a:p>
            <a:r>
              <a:rPr lang="en-GB" dirty="0"/>
              <a:t>Directly damages weight-bearing joints such as knees and hips.</a:t>
            </a:r>
          </a:p>
          <a:p>
            <a:r>
              <a:rPr lang="en-GB" dirty="0"/>
              <a:t>More than twice as likely to develop osteoarthritis of the knee than those of normal body weight.</a:t>
            </a:r>
          </a:p>
          <a:p>
            <a:r>
              <a:rPr lang="en-GB" dirty="0"/>
              <a:t>Increases the risk of developing other musculoskeletal conditions. </a:t>
            </a:r>
          </a:p>
          <a:p>
            <a:r>
              <a:rPr lang="en-GB" dirty="0"/>
              <a:t>People who are obese are four times more likely to develop back pain than those with a healthy body weight.</a:t>
            </a:r>
          </a:p>
          <a:p>
            <a:r>
              <a:rPr lang="en-GB" dirty="0"/>
              <a:t>Being overweight or obese also significantly increases the risk of developing rheumatoid arthritis.</a:t>
            </a:r>
          </a:p>
        </p:txBody>
      </p:sp>
    </p:spTree>
    <p:extLst>
      <p:ext uri="{BB962C8B-B14F-4D97-AF65-F5344CB8AC3E}">
        <p14:creationId xmlns:p14="http://schemas.microsoft.com/office/powerpoint/2010/main" val="3010630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Musculoskeletal Injury at Work</a:t>
            </a:r>
          </a:p>
        </p:txBody>
      </p:sp>
      <p:sp>
        <p:nvSpPr>
          <p:cNvPr id="3" name="Content Placeholder 2"/>
          <p:cNvSpPr>
            <a:spLocks noGrp="1"/>
          </p:cNvSpPr>
          <p:nvPr>
            <p:ph idx="1"/>
          </p:nvPr>
        </p:nvSpPr>
        <p:spPr>
          <a:xfrm>
            <a:off x="498474" y="1981200"/>
            <a:ext cx="7556313" cy="4448175"/>
          </a:xfrm>
        </p:spPr>
        <p:txBody>
          <a:bodyPr>
            <a:normAutofit fontScale="85000" lnSpcReduction="20000"/>
          </a:bodyPr>
          <a:lstStyle/>
          <a:p>
            <a:pPr marL="0" indent="0">
              <a:buNone/>
            </a:pPr>
            <a:r>
              <a:rPr lang="en-GB" dirty="0"/>
              <a:t>Work-related physical risk factors include:</a:t>
            </a:r>
          </a:p>
          <a:p>
            <a:r>
              <a:rPr lang="en-GB" dirty="0"/>
              <a:t>Manual lifting</a:t>
            </a:r>
          </a:p>
          <a:p>
            <a:r>
              <a:rPr lang="en-GB" dirty="0"/>
              <a:t>Repetitive hand/arm movement (such as computer work)</a:t>
            </a:r>
          </a:p>
          <a:p>
            <a:r>
              <a:rPr lang="en-GB" dirty="0"/>
              <a:t>Awkward body postures</a:t>
            </a:r>
          </a:p>
          <a:p>
            <a:r>
              <a:rPr lang="en-GB" dirty="0"/>
              <a:t>Lack of recovery time</a:t>
            </a:r>
          </a:p>
          <a:p>
            <a:r>
              <a:rPr lang="en-GB" dirty="0"/>
              <a:t>Time constraints on the task</a:t>
            </a:r>
          </a:p>
          <a:p>
            <a:r>
              <a:rPr lang="en-GB" dirty="0"/>
              <a:t>Working with a pre-existing injury</a:t>
            </a:r>
          </a:p>
          <a:p>
            <a:r>
              <a:rPr lang="en-GB" dirty="0"/>
              <a:t>Psychosocial factors such as demanding work and not feeling able to say no.</a:t>
            </a:r>
          </a:p>
          <a:p>
            <a:r>
              <a:rPr lang="en-GB" dirty="0"/>
              <a:t>Traumatic incident</a:t>
            </a:r>
          </a:p>
          <a:p>
            <a:pPr marL="0" indent="0">
              <a:buNone/>
            </a:pPr>
            <a:endParaRPr lang="en-GB" dirty="0"/>
          </a:p>
        </p:txBody>
      </p:sp>
    </p:spTree>
    <p:extLst>
      <p:ext uri="{BB962C8B-B14F-4D97-AF65-F5344CB8AC3E}">
        <p14:creationId xmlns:p14="http://schemas.microsoft.com/office/powerpoint/2010/main" val="58228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Targeted programmes in the literature</a:t>
            </a:r>
          </a:p>
        </p:txBody>
      </p:sp>
      <p:sp>
        <p:nvSpPr>
          <p:cNvPr id="3" name="Content Placeholder 2"/>
          <p:cNvSpPr>
            <a:spLocks noGrp="1"/>
          </p:cNvSpPr>
          <p:nvPr>
            <p:ph idx="1"/>
          </p:nvPr>
        </p:nvSpPr>
        <p:spPr/>
        <p:txBody>
          <a:bodyPr>
            <a:normAutofit lnSpcReduction="10000"/>
          </a:bodyPr>
          <a:lstStyle/>
          <a:p>
            <a:r>
              <a:rPr lang="en-GB" dirty="0"/>
              <a:t>WRULDS – Systematic review finds good evidence for resistance training (Van </a:t>
            </a:r>
            <a:r>
              <a:rPr lang="en-GB" dirty="0" err="1"/>
              <a:t>Eerd</a:t>
            </a:r>
            <a:r>
              <a:rPr lang="en-GB" dirty="0"/>
              <a:t> </a:t>
            </a:r>
            <a:r>
              <a:rPr lang="en-GB" i="1" dirty="0"/>
              <a:t>et al.</a:t>
            </a:r>
            <a:r>
              <a:rPr lang="en-GB" dirty="0"/>
              <a:t>, 2016)</a:t>
            </a:r>
          </a:p>
          <a:p>
            <a:r>
              <a:rPr lang="en-GB" dirty="0"/>
              <a:t>Neck pain and generalised musculoskeletal pain – Resistance training and strength training benefits office workers (</a:t>
            </a:r>
            <a:r>
              <a:rPr lang="en-GB" dirty="0" err="1"/>
              <a:t>Aderson</a:t>
            </a:r>
            <a:r>
              <a:rPr lang="en-GB" dirty="0"/>
              <a:t> </a:t>
            </a:r>
            <a:r>
              <a:rPr lang="en-GB" i="1" dirty="0"/>
              <a:t>et al.,</a:t>
            </a:r>
            <a:r>
              <a:rPr lang="en-GB" dirty="0"/>
              <a:t> 2010</a:t>
            </a:r>
            <a:r>
              <a:rPr lang="en-GB" i="1" dirty="0"/>
              <a:t>)</a:t>
            </a:r>
          </a:p>
          <a:p>
            <a:r>
              <a:rPr lang="en-GB" dirty="0"/>
              <a:t>Low back pain and generalised musculoskeletal pain  - group based physical exercise and motivational coaching at work improves pain better than individualised physical exercise in leisure time (</a:t>
            </a:r>
            <a:r>
              <a:rPr lang="en-GB" dirty="0" err="1"/>
              <a:t>Jakobsen</a:t>
            </a:r>
            <a:r>
              <a:rPr lang="en-GB" dirty="0"/>
              <a:t> </a:t>
            </a:r>
            <a:r>
              <a:rPr lang="en-GB" i="1" dirty="0"/>
              <a:t>et al., </a:t>
            </a:r>
            <a:r>
              <a:rPr lang="en-GB" dirty="0"/>
              <a:t>2018</a:t>
            </a:r>
            <a:r>
              <a:rPr lang="en-GB" i="1" dirty="0"/>
              <a:t>)</a:t>
            </a:r>
          </a:p>
          <a:p>
            <a:r>
              <a:rPr lang="en-GB" dirty="0"/>
              <a:t>Low back pain – meta-analysis finds moderate evidence that walking is effective (</a:t>
            </a:r>
            <a:r>
              <a:rPr lang="en-GB" dirty="0" err="1"/>
              <a:t>Sitthipornvorakul</a:t>
            </a:r>
            <a:r>
              <a:rPr lang="en-GB" dirty="0"/>
              <a:t> </a:t>
            </a:r>
            <a:r>
              <a:rPr lang="en-GB" i="1" dirty="0"/>
              <a:t>et al.</a:t>
            </a:r>
            <a:r>
              <a:rPr lang="en-GB" dirty="0"/>
              <a:t>, 2018)</a:t>
            </a:r>
          </a:p>
        </p:txBody>
      </p:sp>
    </p:spTree>
    <p:extLst>
      <p:ext uri="{BB962C8B-B14F-4D97-AF65-F5344CB8AC3E}">
        <p14:creationId xmlns:p14="http://schemas.microsoft.com/office/powerpoint/2010/main" val="118212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Managing Back Pain in the Workplace</a:t>
            </a:r>
          </a:p>
        </p:txBody>
      </p:sp>
      <p:sp>
        <p:nvSpPr>
          <p:cNvPr id="3" name="Content Placeholder 2"/>
          <p:cNvSpPr>
            <a:spLocks noGrp="1"/>
          </p:cNvSpPr>
          <p:nvPr>
            <p:ph idx="1"/>
          </p:nvPr>
        </p:nvSpPr>
        <p:spPr/>
        <p:txBody>
          <a:bodyPr/>
          <a:lstStyle/>
          <a:p>
            <a:pPr marL="0" indent="0" algn="ctr">
              <a:buNone/>
            </a:pPr>
            <a:r>
              <a:rPr lang="en-GB" i="1" dirty="0"/>
              <a:t>“Evidence-based approaches to the management of back pain have been established since the early 1990s. These are based on the rapid assessment of early-warning symptoms and signs by appropriate healthcare practitioners, such as nurses, physiotherapists and GPs. Where no serious risk factors are identified, the emphasis is on advice, pain relief and rapid rehabilitation through self-help, staying active and supportive physical therapies, to minimise the need for sickness absence.”</a:t>
            </a:r>
          </a:p>
          <a:p>
            <a:endParaRPr lang="en-GB" dirty="0"/>
          </a:p>
        </p:txBody>
      </p:sp>
      <p:sp>
        <p:nvSpPr>
          <p:cNvPr id="5" name="Rectangle 4"/>
          <p:cNvSpPr/>
          <p:nvPr/>
        </p:nvSpPr>
        <p:spPr>
          <a:xfrm>
            <a:off x="714374" y="5912624"/>
            <a:ext cx="7572375" cy="646331"/>
          </a:xfrm>
          <a:prstGeom prst="rect">
            <a:avLst/>
          </a:prstGeom>
        </p:spPr>
        <p:txBody>
          <a:bodyPr wrap="square">
            <a:spAutoFit/>
          </a:bodyPr>
          <a:lstStyle/>
          <a:p>
            <a:r>
              <a:rPr lang="en-GB" dirty="0"/>
              <a:t>Black, C. (2008) </a:t>
            </a:r>
            <a:r>
              <a:rPr lang="en-GB" i="1" dirty="0"/>
              <a:t>Working for a healthier tomorrow: work and health in Britain</a:t>
            </a:r>
            <a:r>
              <a:rPr lang="en-GB" dirty="0"/>
              <a:t>. London: TSO. p44</a:t>
            </a:r>
          </a:p>
        </p:txBody>
      </p:sp>
    </p:spTree>
    <p:extLst>
      <p:ext uri="{BB962C8B-B14F-4D97-AF65-F5344CB8AC3E}">
        <p14:creationId xmlns:p14="http://schemas.microsoft.com/office/powerpoint/2010/main" val="349071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Study</a:t>
            </a:r>
          </a:p>
        </p:txBody>
      </p:sp>
      <p:sp>
        <p:nvSpPr>
          <p:cNvPr id="6" name="Content Placeholder 5"/>
          <p:cNvSpPr>
            <a:spLocks noGrp="1"/>
          </p:cNvSpPr>
          <p:nvPr>
            <p:ph idx="1"/>
          </p:nvPr>
        </p:nvSpPr>
        <p:spPr/>
        <p:txBody>
          <a:bodyPr>
            <a:normAutofit/>
          </a:bodyPr>
          <a:lstStyle/>
          <a:p>
            <a:pPr marL="68580" indent="0" algn="just">
              <a:buNone/>
            </a:pPr>
            <a:r>
              <a:rPr lang="en-GB" dirty="0"/>
              <a:t>Ofsted recently visited </a:t>
            </a:r>
            <a:r>
              <a:rPr lang="en-GB" dirty="0" err="1"/>
              <a:t>Hartwich</a:t>
            </a:r>
            <a:r>
              <a:rPr lang="en-GB" dirty="0"/>
              <a:t> Secondary Comprehensive School and gave it a rating of ‘failing’. They noted pupil behaviour was poor, that 12 of 50 staff had recently left or were absent citing stress or mental health issues.</a:t>
            </a:r>
          </a:p>
          <a:p>
            <a:pPr marL="68580" indent="0" algn="just">
              <a:buNone/>
            </a:pPr>
            <a:r>
              <a:rPr lang="en-GB" dirty="0"/>
              <a:t>The school is in one of the poorest parts of the country and the school receives pupil premium for 60% of its pupils. The school has a high number of teen pregnancies, a drug and alcohol unit, and a gang and sexual exploitation worker. Parents routinely are abusive to staff and students, and the police or social services are present at the school at least once each week.  The newly appointed head has asked you to help him address the stress levels in his staff. </a:t>
            </a:r>
          </a:p>
          <a:p>
            <a:pPr marL="0" indent="0">
              <a:buNone/>
            </a:pPr>
            <a:endParaRPr lang="en-GB" dirty="0"/>
          </a:p>
        </p:txBody>
      </p:sp>
      <p:pic>
        <p:nvPicPr>
          <p:cNvPr id="7" name="Content Placeholder 3"/>
          <p:cNvPicPr>
            <a:picLocks noChangeAspect="1"/>
          </p:cNvPicPr>
          <p:nvPr/>
        </p:nvPicPr>
        <p:blipFill>
          <a:blip r:embed="rId2"/>
          <a:srcRect t="2850" b="2850"/>
          <a:stretch>
            <a:fillRect/>
          </a:stretch>
        </p:blipFill>
        <p:spPr>
          <a:xfrm>
            <a:off x="4769710" y="279031"/>
            <a:ext cx="3051097" cy="1579715"/>
          </a:xfrm>
          <a:prstGeom prst="rect">
            <a:avLst/>
          </a:prstGeom>
        </p:spPr>
      </p:pic>
    </p:spTree>
    <p:extLst>
      <p:ext uri="{BB962C8B-B14F-4D97-AF65-F5344CB8AC3E}">
        <p14:creationId xmlns:p14="http://schemas.microsoft.com/office/powerpoint/2010/main" val="303062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are you going to Promote Musculoskeletal Health at work?</a:t>
            </a:r>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srcRect t="41" b="41"/>
          <a:stretch>
            <a:fillRect/>
          </a:stretch>
        </p:blipFill>
        <p:spPr>
          <a:xfrm>
            <a:off x="498474" y="1981200"/>
            <a:ext cx="7556313" cy="4144963"/>
          </a:xfrm>
          <a:prstGeom prst="rect">
            <a:avLst/>
          </a:prstGeom>
        </p:spPr>
      </p:pic>
    </p:spTree>
    <p:extLst>
      <p:ext uri="{BB962C8B-B14F-4D97-AF65-F5344CB8AC3E}">
        <p14:creationId xmlns:p14="http://schemas.microsoft.com/office/powerpoint/2010/main" val="9747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are you going to Promote Musculoskeletal Health at work?</a:t>
            </a:r>
          </a:p>
        </p:txBody>
      </p:sp>
      <p:sp>
        <p:nvSpPr>
          <p:cNvPr id="3" name="Content Placeholder 2"/>
          <p:cNvSpPr>
            <a:spLocks noGrp="1"/>
          </p:cNvSpPr>
          <p:nvPr>
            <p:ph sz="half" idx="1"/>
          </p:nvPr>
        </p:nvSpPr>
        <p:spPr/>
        <p:txBody>
          <a:bodyPr>
            <a:normAutofit lnSpcReduction="10000"/>
          </a:bodyPr>
          <a:lstStyle/>
          <a:p>
            <a:r>
              <a:rPr lang="en-GB" dirty="0"/>
              <a:t>Get leadership on board</a:t>
            </a:r>
          </a:p>
          <a:p>
            <a:r>
              <a:rPr lang="en-GB" dirty="0"/>
              <a:t>Understand and assess the risks</a:t>
            </a:r>
          </a:p>
          <a:p>
            <a:r>
              <a:rPr lang="en-GB" dirty="0"/>
              <a:t>Consult employees</a:t>
            </a:r>
          </a:p>
          <a:p>
            <a:r>
              <a:rPr lang="en-GB" dirty="0"/>
              <a:t>Design an action plan (use a tool kit to help)</a:t>
            </a:r>
          </a:p>
          <a:p>
            <a:r>
              <a:rPr lang="en-GB" dirty="0"/>
              <a:t>Manage the and control the risk, engineer out where possible.</a:t>
            </a:r>
          </a:p>
          <a:p>
            <a:r>
              <a:rPr lang="en-GB" dirty="0"/>
              <a:t>Provide training and communicate expectations</a:t>
            </a:r>
          </a:p>
          <a:p>
            <a:pPr marL="0" indent="0">
              <a:buNone/>
            </a:pPr>
            <a:endParaRPr lang="en-GB" dirty="0"/>
          </a:p>
          <a:p>
            <a:endParaRPr lang="en-GB" dirty="0"/>
          </a:p>
        </p:txBody>
      </p:sp>
      <p:sp>
        <p:nvSpPr>
          <p:cNvPr id="4" name="Content Placeholder 3"/>
          <p:cNvSpPr>
            <a:spLocks noGrp="1"/>
          </p:cNvSpPr>
          <p:nvPr>
            <p:ph sz="half" idx="2"/>
          </p:nvPr>
        </p:nvSpPr>
        <p:spPr>
          <a:xfrm>
            <a:off x="4399878" y="1746250"/>
            <a:ext cx="4172622" cy="4794250"/>
          </a:xfrm>
        </p:spPr>
        <p:txBody>
          <a:bodyPr>
            <a:normAutofit fontScale="92500" lnSpcReduction="20000"/>
          </a:bodyPr>
          <a:lstStyle/>
          <a:p>
            <a:endParaRPr lang="en-GB" dirty="0"/>
          </a:p>
          <a:p>
            <a:r>
              <a:rPr lang="en-GB" dirty="0"/>
              <a:t>Change Culture (where necessary) - where staff can ask for help, express their concerns and refuse if they feel that tasks are beyond their capability. </a:t>
            </a:r>
          </a:p>
          <a:p>
            <a:r>
              <a:rPr lang="en-GB" dirty="0"/>
              <a:t>Appoint a champion</a:t>
            </a:r>
          </a:p>
          <a:p>
            <a:r>
              <a:rPr lang="en-GB" dirty="0"/>
              <a:t>Tool box talks to provide essential information</a:t>
            </a:r>
          </a:p>
          <a:p>
            <a:r>
              <a:rPr lang="en-GB" dirty="0"/>
              <a:t>Lifestyle advice and programmes to address obesity, sedentary lifestyle and smoking behaviours</a:t>
            </a:r>
          </a:p>
          <a:p>
            <a:r>
              <a:rPr lang="en-GB" dirty="0"/>
              <a:t>Access to treatment and rehabilitation services and advice</a:t>
            </a:r>
          </a:p>
          <a:p>
            <a:r>
              <a:rPr lang="en-GB" dirty="0"/>
              <a:t>Evaluate</a:t>
            </a:r>
          </a:p>
          <a:p>
            <a:endParaRPr lang="en-GB" dirty="0"/>
          </a:p>
        </p:txBody>
      </p:sp>
    </p:spTree>
    <p:extLst>
      <p:ext uri="{BB962C8B-B14F-4D97-AF65-F5344CB8AC3E}">
        <p14:creationId xmlns:p14="http://schemas.microsoft.com/office/powerpoint/2010/main" val="158556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MSK Toolkits</a:t>
            </a:r>
          </a:p>
        </p:txBody>
      </p:sp>
      <p:pic>
        <p:nvPicPr>
          <p:cNvPr id="6" name="Picture 5" descr="Screen Shot 2018-10-26 at 17.4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4" y="1270000"/>
            <a:ext cx="3138750" cy="4921250"/>
          </a:xfrm>
          <a:prstGeom prst="rect">
            <a:avLst/>
          </a:prstGeom>
        </p:spPr>
      </p:pic>
      <p:pic>
        <p:nvPicPr>
          <p:cNvPr id="8" name="Picture 7" descr="Screen Shot 2018-10-26 at 17.46.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175" y="298450"/>
            <a:ext cx="3695700" cy="5892800"/>
          </a:xfrm>
          <a:prstGeom prst="rect">
            <a:avLst/>
          </a:prstGeom>
        </p:spPr>
      </p:pic>
      <p:sp>
        <p:nvSpPr>
          <p:cNvPr id="9" name="TextBox 8"/>
          <p:cNvSpPr txBox="1"/>
          <p:nvPr/>
        </p:nvSpPr>
        <p:spPr>
          <a:xfrm>
            <a:off x="380999" y="5903893"/>
            <a:ext cx="8588375" cy="954107"/>
          </a:xfrm>
          <a:prstGeom prst="rect">
            <a:avLst/>
          </a:prstGeom>
          <a:noFill/>
        </p:spPr>
        <p:txBody>
          <a:bodyPr wrap="square" rtlCol="0">
            <a:spAutoFit/>
          </a:bodyPr>
          <a:lstStyle/>
          <a:p>
            <a:r>
              <a:rPr lang="en-GB" sz="1400" dirty="0"/>
              <a:t>Business in the Community (2017), </a:t>
            </a:r>
            <a:r>
              <a:rPr lang="en-GB" sz="1400" i="1" dirty="0"/>
              <a:t>Musculoskeletal Health in The Workplace: A toolkit for employers.</a:t>
            </a:r>
            <a:r>
              <a:rPr lang="en-GB" sz="1400" dirty="0"/>
              <a:t> London: BITC Available at: </a:t>
            </a:r>
            <a:r>
              <a:rPr lang="en-GB" sz="1400" dirty="0">
                <a:hlinkClick r:id="rId4"/>
              </a:rPr>
              <a:t>https://wellbeing.bitc.org.uk/sites/default/files/business_in_the_community_musculoskeletal_toolkit.pdf</a:t>
            </a:r>
            <a:r>
              <a:rPr lang="en-GB" sz="1400" dirty="0"/>
              <a:t> (accessed 26 October 2018)</a:t>
            </a:r>
          </a:p>
        </p:txBody>
      </p:sp>
    </p:spTree>
    <p:extLst>
      <p:ext uri="{BB962C8B-B14F-4D97-AF65-F5344CB8AC3E}">
        <p14:creationId xmlns:p14="http://schemas.microsoft.com/office/powerpoint/2010/main" val="6777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Moving and Handling Loads – Key Principles</a:t>
            </a:r>
          </a:p>
        </p:txBody>
      </p:sp>
      <p:sp>
        <p:nvSpPr>
          <p:cNvPr id="3" name="Content Placeholder 2"/>
          <p:cNvSpPr>
            <a:spLocks noGrp="1"/>
          </p:cNvSpPr>
          <p:nvPr>
            <p:ph idx="1"/>
          </p:nvPr>
        </p:nvSpPr>
        <p:spPr>
          <a:xfrm>
            <a:off x="498474" y="1981200"/>
            <a:ext cx="7556313" cy="4591050"/>
          </a:xfrm>
        </p:spPr>
        <p:txBody>
          <a:bodyPr>
            <a:normAutofit/>
          </a:bodyPr>
          <a:lstStyle/>
          <a:p>
            <a:r>
              <a:rPr lang="en-GB" dirty="0"/>
              <a:t>Risk assess the process!</a:t>
            </a:r>
          </a:p>
          <a:p>
            <a:r>
              <a:rPr lang="en-GB" dirty="0"/>
              <a:t>Avoid moving and handling where possible</a:t>
            </a:r>
          </a:p>
          <a:p>
            <a:r>
              <a:rPr lang="en-GB" dirty="0"/>
              <a:t>Mechanise the process</a:t>
            </a:r>
          </a:p>
          <a:p>
            <a:r>
              <a:rPr lang="en-GB" dirty="0"/>
              <a:t>Make the load smaller </a:t>
            </a:r>
          </a:p>
          <a:p>
            <a:r>
              <a:rPr lang="en-GB" dirty="0"/>
              <a:t>Ensure the load is stable</a:t>
            </a:r>
          </a:p>
          <a:p>
            <a:r>
              <a:rPr lang="en-GB" dirty="0"/>
              <a:t>Use specialist equipment</a:t>
            </a:r>
          </a:p>
          <a:p>
            <a:r>
              <a:rPr lang="en-GB" dirty="0"/>
              <a:t>Avoid carrying loads over distance</a:t>
            </a:r>
          </a:p>
          <a:p>
            <a:r>
              <a:rPr lang="en-GB" dirty="0"/>
              <a:t>Provide staff with manual handling training</a:t>
            </a:r>
          </a:p>
        </p:txBody>
      </p:sp>
    </p:spTree>
    <p:extLst>
      <p:ext uri="{BB962C8B-B14F-4D97-AF65-F5344CB8AC3E}">
        <p14:creationId xmlns:p14="http://schemas.microsoft.com/office/powerpoint/2010/main" val="3811684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Shift work and Circadian Rhythms</a:t>
            </a:r>
          </a:p>
        </p:txBody>
      </p:sp>
      <p:sp>
        <p:nvSpPr>
          <p:cNvPr id="3" name="Content Placeholder 2"/>
          <p:cNvSpPr>
            <a:spLocks noGrp="1"/>
          </p:cNvSpPr>
          <p:nvPr>
            <p:ph idx="1"/>
          </p:nvPr>
        </p:nvSpPr>
        <p:spPr/>
        <p:txBody>
          <a:bodyPr/>
          <a:lstStyle/>
          <a:p>
            <a:pPr marL="0" indent="0" algn="ctr">
              <a:buNone/>
            </a:pPr>
            <a:endParaRPr lang="en-GB" dirty="0">
              <a:hlinkClick r:id="rId2"/>
            </a:endParaRPr>
          </a:p>
          <a:p>
            <a:pPr marL="0" indent="0" algn="ctr">
              <a:buNone/>
            </a:pPr>
            <a:endParaRPr lang="en-GB" dirty="0">
              <a:hlinkClick r:id="rId2"/>
            </a:endParaRPr>
          </a:p>
          <a:p>
            <a:pPr marL="0" indent="0" algn="ctr">
              <a:buNone/>
            </a:pPr>
            <a:r>
              <a:rPr lang="en-GB" sz="2800" dirty="0">
                <a:hlinkClick r:id="rId2"/>
              </a:rPr>
              <a:t>https://youtu.be/2BoLqqNuqwA</a:t>
            </a:r>
            <a:endParaRPr lang="en-GB" sz="2800" dirty="0"/>
          </a:p>
          <a:p>
            <a:pPr marL="0" indent="0">
              <a:buNone/>
            </a:pPr>
            <a:endParaRPr lang="en-GB" dirty="0"/>
          </a:p>
        </p:txBody>
      </p:sp>
      <p:pic>
        <p:nvPicPr>
          <p:cNvPr id="4" name="Picture 3" descr="Screen Shot 2018-10-24 at 20.34.2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19750" y="4265918"/>
            <a:ext cx="3524249" cy="2592081"/>
          </a:xfrm>
          <a:prstGeom prst="rect">
            <a:avLst/>
          </a:prstGeom>
        </p:spPr>
      </p:pic>
      <p:pic>
        <p:nvPicPr>
          <p:cNvPr id="5" name="Picture 4" descr="Screen Shot 2018-10-24 at 20.34.54.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25" y="4206874"/>
            <a:ext cx="3108979" cy="2651125"/>
          </a:xfrm>
          <a:prstGeom prst="rect">
            <a:avLst/>
          </a:prstGeom>
        </p:spPr>
      </p:pic>
    </p:spTree>
    <p:extLst>
      <p:ext uri="{BB962C8B-B14F-4D97-AF65-F5344CB8AC3E}">
        <p14:creationId xmlns:p14="http://schemas.microsoft.com/office/powerpoint/2010/main" val="797759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Shift work and Circadian Rhythms</a:t>
            </a:r>
          </a:p>
        </p:txBody>
      </p:sp>
      <p:sp>
        <p:nvSpPr>
          <p:cNvPr id="3" name="Content Placeholder 2"/>
          <p:cNvSpPr>
            <a:spLocks noGrp="1"/>
          </p:cNvSpPr>
          <p:nvPr>
            <p:ph idx="1"/>
          </p:nvPr>
        </p:nvSpPr>
        <p:spPr/>
        <p:txBody>
          <a:bodyPr>
            <a:normAutofit lnSpcReduction="10000"/>
          </a:bodyPr>
          <a:lstStyle/>
          <a:p>
            <a:r>
              <a:rPr lang="en-GB" dirty="0"/>
              <a:t>Breast Cancer </a:t>
            </a:r>
          </a:p>
          <a:p>
            <a:r>
              <a:rPr lang="en-GB" dirty="0"/>
              <a:t>Diabetes</a:t>
            </a:r>
          </a:p>
          <a:p>
            <a:r>
              <a:rPr lang="en-GB" dirty="0"/>
              <a:t>Heart Disease</a:t>
            </a:r>
          </a:p>
          <a:p>
            <a:r>
              <a:rPr lang="en-GB" dirty="0"/>
              <a:t>Sleep disorders and problems</a:t>
            </a:r>
          </a:p>
          <a:p>
            <a:r>
              <a:rPr lang="en-GB" dirty="0"/>
              <a:t>Gastro-intestinal disorders</a:t>
            </a:r>
          </a:p>
          <a:p>
            <a:r>
              <a:rPr lang="en-GB" dirty="0"/>
              <a:t>Accidents, impaired vigilance/lapses in concentration</a:t>
            </a:r>
          </a:p>
          <a:p>
            <a:r>
              <a:rPr lang="en-GB" dirty="0"/>
              <a:t>Depression</a:t>
            </a:r>
          </a:p>
          <a:p>
            <a:r>
              <a:rPr lang="en-GB" dirty="0"/>
              <a:t>Metabolic disease</a:t>
            </a:r>
          </a:p>
        </p:txBody>
      </p:sp>
    </p:spTree>
    <p:extLst>
      <p:ext uri="{BB962C8B-B14F-4D97-AF65-F5344CB8AC3E}">
        <p14:creationId xmlns:p14="http://schemas.microsoft.com/office/powerpoint/2010/main" val="3914566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Sleep</a:t>
            </a:r>
          </a:p>
        </p:txBody>
      </p:sp>
      <p:sp>
        <p:nvSpPr>
          <p:cNvPr id="3" name="Content Placeholder 2"/>
          <p:cNvSpPr>
            <a:spLocks noGrp="1"/>
          </p:cNvSpPr>
          <p:nvPr>
            <p:ph idx="1"/>
          </p:nvPr>
        </p:nvSpPr>
        <p:spPr/>
        <p:txBody>
          <a:bodyPr>
            <a:normAutofit lnSpcReduction="10000"/>
          </a:bodyPr>
          <a:lstStyle/>
          <a:p>
            <a:pPr marL="0" indent="0">
              <a:buNone/>
            </a:pPr>
            <a:r>
              <a:rPr lang="en-GB" dirty="0"/>
              <a:t>Sleep plays a role in:</a:t>
            </a:r>
          </a:p>
          <a:p>
            <a:r>
              <a:rPr lang="en-GB" dirty="0"/>
              <a:t> metabolic regulation</a:t>
            </a:r>
          </a:p>
          <a:p>
            <a:r>
              <a:rPr lang="en-GB" dirty="0"/>
              <a:t>emotion regulation</a:t>
            </a:r>
          </a:p>
          <a:p>
            <a:r>
              <a:rPr lang="en-GB" dirty="0"/>
              <a:t>performance</a:t>
            </a:r>
          </a:p>
          <a:p>
            <a:r>
              <a:rPr lang="en-GB" dirty="0"/>
              <a:t>memory consolidation</a:t>
            </a:r>
          </a:p>
          <a:p>
            <a:r>
              <a:rPr lang="en-GB" dirty="0"/>
              <a:t>brain recuperation processes</a:t>
            </a:r>
          </a:p>
          <a:p>
            <a:r>
              <a:rPr lang="en-GB" dirty="0"/>
              <a:t>learning</a:t>
            </a:r>
          </a:p>
          <a:p>
            <a:r>
              <a:rPr lang="en-GB" dirty="0"/>
              <a:t>physical recovery</a:t>
            </a:r>
          </a:p>
          <a:p>
            <a:endParaRPr lang="en-GB" dirty="0"/>
          </a:p>
        </p:txBody>
      </p:sp>
      <p:pic>
        <p:nvPicPr>
          <p:cNvPr id="4" name="Picture 3"/>
          <p:cNvPicPr>
            <a:picLocks noChangeAspect="1"/>
          </p:cNvPicPr>
          <p:nvPr/>
        </p:nvPicPr>
        <p:blipFill>
          <a:blip r:embed="rId2"/>
          <a:stretch>
            <a:fillRect/>
          </a:stretch>
        </p:blipFill>
        <p:spPr>
          <a:xfrm>
            <a:off x="5191125" y="3039364"/>
            <a:ext cx="3556000" cy="3577336"/>
          </a:xfrm>
          <a:prstGeom prst="rect">
            <a:avLst/>
          </a:prstGeom>
        </p:spPr>
      </p:pic>
    </p:spTree>
    <p:extLst>
      <p:ext uri="{BB962C8B-B14F-4D97-AF65-F5344CB8AC3E}">
        <p14:creationId xmlns:p14="http://schemas.microsoft.com/office/powerpoint/2010/main" val="1407504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Shift work can interfere with Circadian rhythms. What else affects the ability to and the quality of our sleep?</a:t>
            </a:r>
          </a:p>
        </p:txBody>
      </p:sp>
      <p:pic>
        <p:nvPicPr>
          <p:cNvPr id="4" name="Content Placeholder 3"/>
          <p:cNvPicPr>
            <a:picLocks noGrp="1" noChangeAspect="1"/>
          </p:cNvPicPr>
          <p:nvPr>
            <p:ph idx="1"/>
          </p:nvPr>
        </p:nvPicPr>
        <p:blipFill>
          <a:blip r:embed="rId2"/>
          <a:srcRect t="41" b="41"/>
          <a:stretch>
            <a:fillRect/>
          </a:stretch>
        </p:blipFill>
        <p:spPr>
          <a:xfrm>
            <a:off x="1063437" y="2855913"/>
            <a:ext cx="6991350" cy="3834962"/>
          </a:xfrm>
          <a:prstGeom prst="rect">
            <a:avLst/>
          </a:prstGeom>
        </p:spPr>
      </p:pic>
    </p:spTree>
    <p:extLst>
      <p:ext uri="{BB962C8B-B14F-4D97-AF65-F5344CB8AC3E}">
        <p14:creationId xmlns:p14="http://schemas.microsoft.com/office/powerpoint/2010/main" val="230959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affects the ability to and the quality of our sleep?</a:t>
            </a:r>
          </a:p>
        </p:txBody>
      </p:sp>
      <p:sp>
        <p:nvSpPr>
          <p:cNvPr id="3" name="Content Placeholder 2"/>
          <p:cNvSpPr>
            <a:spLocks noGrp="1"/>
          </p:cNvSpPr>
          <p:nvPr>
            <p:ph sz="half" idx="1"/>
          </p:nvPr>
        </p:nvSpPr>
        <p:spPr>
          <a:xfrm>
            <a:off x="498517" y="1985963"/>
            <a:ext cx="4089357" cy="4140200"/>
          </a:xfrm>
        </p:spPr>
        <p:txBody>
          <a:bodyPr>
            <a:normAutofit lnSpcReduction="10000"/>
          </a:bodyPr>
          <a:lstStyle/>
          <a:p>
            <a:r>
              <a:rPr lang="en-GB" dirty="0"/>
              <a:t>Alcohol, Caffeine, tobacco and other stimulants</a:t>
            </a:r>
          </a:p>
          <a:p>
            <a:r>
              <a:rPr lang="en-GB" dirty="0"/>
              <a:t>Some prescribed medication</a:t>
            </a:r>
          </a:p>
          <a:p>
            <a:r>
              <a:rPr lang="en-GB" dirty="0"/>
              <a:t>Blue Light from tablets, phones, PC</a:t>
            </a:r>
          </a:p>
          <a:p>
            <a:r>
              <a:rPr lang="en-GB" dirty="0"/>
              <a:t>Being over stimulated</a:t>
            </a:r>
          </a:p>
          <a:p>
            <a:r>
              <a:rPr lang="en-GB" dirty="0"/>
              <a:t>Being too tired</a:t>
            </a:r>
          </a:p>
          <a:p>
            <a:r>
              <a:rPr lang="en-GB" dirty="0"/>
              <a:t>Eating too much before bed</a:t>
            </a:r>
          </a:p>
          <a:p>
            <a:r>
              <a:rPr lang="en-GB" dirty="0"/>
              <a:t>Too many ideas</a:t>
            </a:r>
          </a:p>
          <a:p>
            <a:r>
              <a:rPr lang="en-GB" dirty="0"/>
              <a:t>Exercising late in the day</a:t>
            </a:r>
          </a:p>
          <a:p>
            <a:endParaRPr lang="en-GB" dirty="0"/>
          </a:p>
          <a:p>
            <a:endParaRPr lang="en-GB" dirty="0"/>
          </a:p>
          <a:p>
            <a:endParaRPr lang="en-GB" dirty="0"/>
          </a:p>
          <a:p>
            <a:endParaRPr lang="en-GB" dirty="0"/>
          </a:p>
        </p:txBody>
      </p:sp>
      <p:sp>
        <p:nvSpPr>
          <p:cNvPr id="4" name="Content Placeholder 3"/>
          <p:cNvSpPr>
            <a:spLocks noGrp="1"/>
          </p:cNvSpPr>
          <p:nvPr>
            <p:ph sz="half" idx="2"/>
          </p:nvPr>
        </p:nvSpPr>
        <p:spPr>
          <a:xfrm>
            <a:off x="4730750" y="1985963"/>
            <a:ext cx="3921124" cy="4140200"/>
          </a:xfrm>
        </p:spPr>
        <p:txBody>
          <a:bodyPr/>
          <a:lstStyle/>
          <a:p>
            <a:r>
              <a:rPr lang="en-GB" dirty="0"/>
              <a:t>Aging</a:t>
            </a:r>
          </a:p>
          <a:p>
            <a:r>
              <a:rPr lang="en-GB" dirty="0"/>
              <a:t>Hormones</a:t>
            </a:r>
          </a:p>
          <a:p>
            <a:r>
              <a:rPr lang="en-GB" dirty="0"/>
              <a:t>Worry and anxiety</a:t>
            </a:r>
          </a:p>
          <a:p>
            <a:r>
              <a:rPr lang="en-GB" dirty="0"/>
              <a:t>Pain</a:t>
            </a:r>
          </a:p>
          <a:p>
            <a:r>
              <a:rPr lang="en-GB" dirty="0"/>
              <a:t>Sleep apnoea</a:t>
            </a:r>
          </a:p>
          <a:p>
            <a:r>
              <a:rPr lang="en-GB" dirty="0"/>
              <a:t>The sleep environment itself</a:t>
            </a:r>
          </a:p>
          <a:p>
            <a:r>
              <a:rPr lang="en-GB" dirty="0"/>
              <a:t>Dehydration</a:t>
            </a:r>
          </a:p>
          <a:p>
            <a:r>
              <a:rPr lang="en-GB" dirty="0"/>
              <a:t>Caring responsibilities</a:t>
            </a:r>
          </a:p>
          <a:p>
            <a:endParaRPr lang="en-GB" dirty="0"/>
          </a:p>
          <a:p>
            <a:endParaRPr lang="en-GB" dirty="0"/>
          </a:p>
          <a:p>
            <a:endParaRPr lang="en-GB" dirty="0"/>
          </a:p>
        </p:txBody>
      </p:sp>
    </p:spTree>
    <p:extLst>
      <p:ext uri="{BB962C8B-B14F-4D97-AF65-F5344CB8AC3E}">
        <p14:creationId xmlns:p14="http://schemas.microsoft.com/office/powerpoint/2010/main" val="2023868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Insufficient Sleep </a:t>
            </a:r>
            <a:r>
              <a:rPr lang="en-GB" sz="2800" dirty="0"/>
              <a:t>(Perry </a:t>
            </a:r>
            <a:r>
              <a:rPr lang="en-GB" sz="2800" i="1" dirty="0"/>
              <a:t>et al., </a:t>
            </a:r>
            <a:r>
              <a:rPr lang="en-GB" sz="2800" dirty="0"/>
              <a:t>2013)</a:t>
            </a:r>
            <a:endParaRPr lang="en-GB" dirty="0"/>
          </a:p>
        </p:txBody>
      </p:sp>
      <p:sp>
        <p:nvSpPr>
          <p:cNvPr id="3" name="Content Placeholder 2"/>
          <p:cNvSpPr>
            <a:spLocks noGrp="1"/>
          </p:cNvSpPr>
          <p:nvPr>
            <p:ph idx="1"/>
          </p:nvPr>
        </p:nvSpPr>
        <p:spPr>
          <a:xfrm>
            <a:off x="498474" y="1549400"/>
            <a:ext cx="7556313" cy="4905375"/>
          </a:xfrm>
        </p:spPr>
        <p:txBody>
          <a:bodyPr>
            <a:normAutofit fontScale="85000" lnSpcReduction="20000"/>
          </a:bodyPr>
          <a:lstStyle/>
          <a:p>
            <a:r>
              <a:rPr lang="en-GB" dirty="0"/>
              <a:t>Contributes to and exacerbate chronic health conditions</a:t>
            </a:r>
          </a:p>
          <a:p>
            <a:r>
              <a:rPr lang="en-GB" dirty="0"/>
              <a:t>Less than 7 hours night - increases likelihood:</a:t>
            </a:r>
          </a:p>
          <a:p>
            <a:pPr lvl="1"/>
            <a:r>
              <a:rPr lang="en-GB" dirty="0"/>
              <a:t> cardiovascular morbidity </a:t>
            </a:r>
          </a:p>
          <a:p>
            <a:pPr lvl="1"/>
            <a:r>
              <a:rPr lang="en-GB" dirty="0"/>
              <a:t>metabolic disorders such as glucose intolerance, which may lead to obesity, diabetes, heart disease, and hypertension. </a:t>
            </a:r>
          </a:p>
          <a:p>
            <a:pPr lvl="1"/>
            <a:r>
              <a:rPr lang="en-GB" dirty="0"/>
              <a:t>Death from heart disease and stroke</a:t>
            </a:r>
          </a:p>
          <a:p>
            <a:r>
              <a:rPr lang="en-GB" dirty="0"/>
              <a:t>Insufficient sleep also affects:</a:t>
            </a:r>
          </a:p>
          <a:p>
            <a:pPr lvl="1"/>
            <a:r>
              <a:rPr lang="en-GB" dirty="0"/>
              <a:t> immunologic function </a:t>
            </a:r>
          </a:p>
          <a:p>
            <a:pPr lvl="1"/>
            <a:r>
              <a:rPr lang="en-GB" dirty="0"/>
              <a:t>development of mood disorders and is associated with depression;</a:t>
            </a:r>
          </a:p>
          <a:p>
            <a:pPr lvl="1"/>
            <a:r>
              <a:rPr lang="en-GB" dirty="0"/>
              <a:t>deficits in cognition, memory and learning; </a:t>
            </a:r>
          </a:p>
          <a:p>
            <a:pPr lvl="1"/>
            <a:r>
              <a:rPr lang="en-GB" dirty="0"/>
              <a:t>reduced quality of life</a:t>
            </a:r>
          </a:p>
          <a:p>
            <a:r>
              <a:rPr lang="en-GB" dirty="0"/>
              <a:t>Adults who sleep fewer than 7 hours per night have greater difficulty concentrating, remembering, and performing other daily activities.</a:t>
            </a:r>
          </a:p>
          <a:p>
            <a:r>
              <a:rPr lang="en-GB" dirty="0"/>
              <a:t>Implicated in workplace injury, accidents, poor decision making and medical errors</a:t>
            </a:r>
          </a:p>
        </p:txBody>
      </p:sp>
    </p:spTree>
    <p:extLst>
      <p:ext uri="{BB962C8B-B14F-4D97-AF65-F5344CB8AC3E}">
        <p14:creationId xmlns:p14="http://schemas.microsoft.com/office/powerpoint/2010/main" val="360287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srcRect t="2850" b="2850"/>
          <a:stretch>
            <a:fillRect/>
          </a:stretch>
        </p:blipFill>
        <p:spPr>
          <a:xfrm>
            <a:off x="5018261" y="305115"/>
            <a:ext cx="2910966" cy="1507162"/>
          </a:xfrm>
          <a:prstGeom prst="rect">
            <a:avLst/>
          </a:prstGeom>
        </p:spPr>
      </p:pic>
      <p:sp>
        <p:nvSpPr>
          <p:cNvPr id="2" name="Title 1"/>
          <p:cNvSpPr>
            <a:spLocks noGrp="1"/>
          </p:cNvSpPr>
          <p:nvPr>
            <p:ph type="title"/>
          </p:nvPr>
        </p:nvSpPr>
        <p:spPr/>
        <p:txBody>
          <a:bodyPr/>
          <a:lstStyle/>
          <a:p>
            <a:r>
              <a:rPr lang="en-GB" dirty="0"/>
              <a:t>How did you answer?</a:t>
            </a:r>
          </a:p>
        </p:txBody>
      </p:sp>
      <p:sp>
        <p:nvSpPr>
          <p:cNvPr id="3" name="Content Placeholder 2"/>
          <p:cNvSpPr>
            <a:spLocks noGrp="1"/>
          </p:cNvSpPr>
          <p:nvPr>
            <p:ph idx="1"/>
          </p:nvPr>
        </p:nvSpPr>
        <p:spPr>
          <a:xfrm>
            <a:off x="498474" y="1998153"/>
            <a:ext cx="7556313" cy="4639166"/>
          </a:xfrm>
        </p:spPr>
        <p:txBody>
          <a:bodyPr>
            <a:normAutofit fontScale="62500" lnSpcReduction="20000"/>
          </a:bodyPr>
          <a:lstStyle/>
          <a:p>
            <a:pPr marL="68580" indent="0">
              <a:lnSpc>
                <a:spcPct val="120000"/>
              </a:lnSpc>
              <a:buNone/>
            </a:pPr>
            <a:r>
              <a:rPr lang="en-GB" sz="2300" dirty="0"/>
              <a:t>In preparing how you will support the head, please address the following:</a:t>
            </a:r>
          </a:p>
          <a:p>
            <a:pPr>
              <a:lnSpc>
                <a:spcPct val="120000"/>
              </a:lnSpc>
            </a:pPr>
            <a:r>
              <a:rPr lang="en-GB" sz="2300" dirty="0"/>
              <a:t>What do you consider the issues are?</a:t>
            </a:r>
          </a:p>
          <a:p>
            <a:pPr>
              <a:lnSpc>
                <a:spcPct val="120000"/>
              </a:lnSpc>
            </a:pPr>
            <a:r>
              <a:rPr lang="en-GB" sz="2300" dirty="0"/>
              <a:t>What steps are required to address staff stress in the environment?</a:t>
            </a:r>
          </a:p>
          <a:p>
            <a:pPr>
              <a:lnSpc>
                <a:spcPct val="120000"/>
              </a:lnSpc>
            </a:pPr>
            <a:r>
              <a:rPr lang="en-GB" sz="2300" dirty="0"/>
              <a:t>What theory underpins your approach?</a:t>
            </a:r>
          </a:p>
          <a:p>
            <a:pPr>
              <a:lnSpc>
                <a:spcPct val="120000"/>
              </a:lnSpc>
            </a:pPr>
            <a:r>
              <a:rPr lang="en-GB" sz="2300" dirty="0"/>
              <a:t>Are there any examples of best practice to support your approach?</a:t>
            </a:r>
          </a:p>
          <a:p>
            <a:pPr>
              <a:lnSpc>
                <a:spcPct val="120000"/>
              </a:lnSpc>
            </a:pPr>
            <a:r>
              <a:rPr lang="en-GB" sz="2300" dirty="0"/>
              <a:t>Who needs to be involved and why?</a:t>
            </a:r>
          </a:p>
          <a:p>
            <a:pPr>
              <a:lnSpc>
                <a:spcPct val="120000"/>
              </a:lnSpc>
            </a:pPr>
            <a:r>
              <a:rPr lang="en-GB" sz="2300" dirty="0"/>
              <a:t>What sort of management/leadership is required?</a:t>
            </a:r>
          </a:p>
          <a:p>
            <a:pPr>
              <a:lnSpc>
                <a:spcPct val="120000"/>
              </a:lnSpc>
            </a:pPr>
            <a:r>
              <a:rPr lang="en-GB" sz="2300" dirty="0"/>
              <a:t>What are the challenges going to be?</a:t>
            </a:r>
          </a:p>
          <a:p>
            <a:pPr>
              <a:lnSpc>
                <a:spcPct val="120000"/>
              </a:lnSpc>
            </a:pPr>
            <a:r>
              <a:rPr lang="en-GB" sz="2300" dirty="0"/>
              <a:t>What are the head’s legal obligations in this situation?</a:t>
            </a:r>
          </a:p>
          <a:p>
            <a:pPr>
              <a:lnSpc>
                <a:spcPct val="120000"/>
              </a:lnSpc>
            </a:pPr>
            <a:r>
              <a:rPr lang="en-GB" sz="2300" dirty="0"/>
              <a:t>How will you evaluate your health promoting activity?</a:t>
            </a:r>
          </a:p>
          <a:p>
            <a:endParaRPr lang="en-GB" dirty="0"/>
          </a:p>
        </p:txBody>
      </p:sp>
    </p:spTree>
    <p:extLst>
      <p:ext uri="{BB962C8B-B14F-4D97-AF65-F5344CB8AC3E}">
        <p14:creationId xmlns:p14="http://schemas.microsoft.com/office/powerpoint/2010/main" val="420212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2874" y="799004"/>
            <a:ext cx="8456871" cy="5725734"/>
          </a:xfrm>
          <a:prstGeom prst="rect">
            <a:avLst/>
          </a:prstGeom>
        </p:spPr>
      </p:pic>
    </p:spTree>
    <p:extLst>
      <p:ext uri="{BB962C8B-B14F-4D97-AF65-F5344CB8AC3E}">
        <p14:creationId xmlns:p14="http://schemas.microsoft.com/office/powerpoint/2010/main" val="421611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an advice pack for employees about getting a good night’s sleep</a:t>
            </a:r>
          </a:p>
        </p:txBody>
      </p:sp>
      <p:pic>
        <p:nvPicPr>
          <p:cNvPr id="4" name="Content Placeholder 3"/>
          <p:cNvPicPr>
            <a:picLocks noGrp="1" noChangeAspect="1"/>
          </p:cNvPicPr>
          <p:nvPr>
            <p:ph idx="1"/>
          </p:nvPr>
        </p:nvPicPr>
        <p:blipFill>
          <a:blip r:embed="rId2"/>
          <a:srcRect t="41" b="41"/>
          <a:stretch>
            <a:fillRect/>
          </a:stretch>
        </p:blipFill>
        <p:spPr>
          <a:xfrm>
            <a:off x="498474" y="2393950"/>
            <a:ext cx="7556313" cy="4144963"/>
          </a:xfrm>
          <a:prstGeom prst="rect">
            <a:avLst/>
          </a:prstGeom>
        </p:spPr>
      </p:pic>
    </p:spTree>
    <p:extLst>
      <p:ext uri="{BB962C8B-B14F-4D97-AF65-F5344CB8AC3E}">
        <p14:creationId xmlns:p14="http://schemas.microsoft.com/office/powerpoint/2010/main" val="724354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Sleep Hygiene Practice</a:t>
            </a:r>
          </a:p>
        </p:txBody>
      </p:sp>
      <p:pic>
        <p:nvPicPr>
          <p:cNvPr id="4" name="Content Placeholder 3" descr="Screen Shot 2018-10-26 at 19.54.52.png"/>
          <p:cNvPicPr>
            <a:picLocks noGrp="1" noChangeAspect="1"/>
          </p:cNvPicPr>
          <p:nvPr>
            <p:ph idx="1"/>
          </p:nvPr>
        </p:nvPicPr>
        <p:blipFill>
          <a:blip r:embed="rId2" cstate="email">
            <a:extLst>
              <a:ext uri="{28A0092B-C50C-407E-A947-70E740481C1C}">
                <a14:useLocalDpi xmlns:a14="http://schemas.microsoft.com/office/drawing/2010/main" val="0"/>
              </a:ext>
            </a:extLst>
          </a:blip>
          <a:srcRect l="-3120" r="-3120"/>
          <a:stretch>
            <a:fillRect/>
          </a:stretch>
        </p:blipFill>
        <p:spPr>
          <a:xfrm>
            <a:off x="152342" y="1889126"/>
            <a:ext cx="8991658" cy="4826000"/>
          </a:xfrm>
        </p:spPr>
      </p:pic>
    </p:spTree>
    <p:extLst>
      <p:ext uri="{BB962C8B-B14F-4D97-AF65-F5344CB8AC3E}">
        <p14:creationId xmlns:p14="http://schemas.microsoft.com/office/powerpoint/2010/main" val="17277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health promoting activity should employers do?</a:t>
            </a:r>
          </a:p>
        </p:txBody>
      </p:sp>
      <p:sp>
        <p:nvSpPr>
          <p:cNvPr id="3" name="Content Placeholder 2"/>
          <p:cNvSpPr>
            <a:spLocks noGrp="1"/>
          </p:cNvSpPr>
          <p:nvPr>
            <p:ph idx="1"/>
          </p:nvPr>
        </p:nvSpPr>
        <p:spPr>
          <a:xfrm>
            <a:off x="498474" y="1793876"/>
            <a:ext cx="7851776" cy="4332288"/>
          </a:xfrm>
        </p:spPr>
        <p:txBody>
          <a:bodyPr>
            <a:normAutofit fontScale="77500" lnSpcReduction="20000"/>
          </a:bodyPr>
          <a:lstStyle/>
          <a:p>
            <a:r>
              <a:rPr lang="en-GB" dirty="0"/>
              <a:t>Create a culture to support staff get the rest they need e.g. not expecting response to texts and emails after hours</a:t>
            </a:r>
          </a:p>
          <a:p>
            <a:r>
              <a:rPr lang="en-GB" dirty="0"/>
              <a:t>Risk assessment process might benefit staff if high risk work or where data suggests there may be a problem</a:t>
            </a:r>
          </a:p>
          <a:p>
            <a:r>
              <a:rPr lang="en-GB" dirty="0"/>
              <a:t>Sleep audits and consultations - Evaluate stress levels</a:t>
            </a:r>
          </a:p>
          <a:p>
            <a:r>
              <a:rPr lang="en-GB" dirty="0"/>
              <a:t>Provide opportunities for staff</a:t>
            </a:r>
          </a:p>
          <a:p>
            <a:r>
              <a:rPr lang="en-GB" dirty="0"/>
              <a:t>Recognise where staff are sleep deprived and act to remedy the situation including referral to medical advisors</a:t>
            </a:r>
          </a:p>
          <a:p>
            <a:r>
              <a:rPr lang="en-GB" dirty="0"/>
              <a:t>Provide information and advice about sleep hygiene and self care tools</a:t>
            </a:r>
          </a:p>
          <a:p>
            <a:r>
              <a:rPr lang="en-GB" dirty="0"/>
              <a:t>Attention to work-life balance, walking meetings, hydration and breaks from screen work.</a:t>
            </a:r>
          </a:p>
          <a:p>
            <a:r>
              <a:rPr lang="en-GB" dirty="0"/>
              <a:t>Staff to take full holiday entitlement.</a:t>
            </a:r>
          </a:p>
        </p:txBody>
      </p:sp>
      <p:sp>
        <p:nvSpPr>
          <p:cNvPr id="4" name="Rectangle 3"/>
          <p:cNvSpPr/>
          <p:nvPr/>
        </p:nvSpPr>
        <p:spPr>
          <a:xfrm>
            <a:off x="222249" y="6126163"/>
            <a:ext cx="8763001" cy="646331"/>
          </a:xfrm>
          <a:prstGeom prst="rect">
            <a:avLst/>
          </a:prstGeom>
        </p:spPr>
        <p:txBody>
          <a:bodyPr wrap="square">
            <a:spAutoFit/>
          </a:bodyPr>
          <a:lstStyle/>
          <a:p>
            <a:r>
              <a:rPr lang="en-GB" sz="1200" dirty="0"/>
              <a:t>Also see: Business in the Community (2018), </a:t>
            </a:r>
            <a:r>
              <a:rPr lang="en-GB" sz="1200" i="1" dirty="0"/>
              <a:t>Sleep and recovery: A toolkit for employers.</a:t>
            </a:r>
            <a:r>
              <a:rPr lang="en-GB" sz="1200" dirty="0"/>
              <a:t> London: BITC Available at: </a:t>
            </a:r>
            <a:r>
              <a:rPr lang="en-GB" sz="1200" dirty="0">
                <a:hlinkClick r:id="rId2"/>
              </a:rPr>
              <a:t>https://wellbeing.bitc.org.uk/sites/default/files/business_in_the_community_musculoskeletal_toolkit.pdf</a:t>
            </a:r>
            <a:r>
              <a:rPr lang="en-GB" sz="1200" dirty="0"/>
              <a:t> (accessed 26 October 2018)</a:t>
            </a:r>
          </a:p>
        </p:txBody>
      </p:sp>
    </p:spTree>
    <p:extLst>
      <p:ext uri="{BB962C8B-B14F-4D97-AF65-F5344CB8AC3E}">
        <p14:creationId xmlns:p14="http://schemas.microsoft.com/office/powerpoint/2010/main" val="651822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Food and the Workplace</a:t>
            </a:r>
          </a:p>
        </p:txBody>
      </p:sp>
      <p:sp>
        <p:nvSpPr>
          <p:cNvPr id="3" name="Content Placeholder 2"/>
          <p:cNvSpPr>
            <a:spLocks noGrp="1"/>
          </p:cNvSpPr>
          <p:nvPr>
            <p:ph idx="1"/>
          </p:nvPr>
        </p:nvSpPr>
        <p:spPr/>
        <p:txBody>
          <a:bodyPr/>
          <a:lstStyle/>
          <a:p>
            <a:pPr marL="0" indent="0">
              <a:buNone/>
            </a:pPr>
            <a:endParaRPr lang="en-GB" dirty="0"/>
          </a:p>
        </p:txBody>
      </p:sp>
      <p:pic>
        <p:nvPicPr>
          <p:cNvPr id="4" name="Picture 3" descr="Screen Shot 2018-10-27 at 19.35.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73200"/>
            <a:ext cx="7213600" cy="5054600"/>
          </a:xfrm>
          <a:prstGeom prst="rect">
            <a:avLst/>
          </a:prstGeom>
        </p:spPr>
      </p:pic>
    </p:spTree>
    <p:extLst>
      <p:ext uri="{BB962C8B-B14F-4D97-AF65-F5344CB8AC3E}">
        <p14:creationId xmlns:p14="http://schemas.microsoft.com/office/powerpoint/2010/main" val="273175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the workplace influence our what we eat?</a:t>
            </a:r>
          </a:p>
        </p:txBody>
      </p:sp>
      <p:pic>
        <p:nvPicPr>
          <p:cNvPr id="4" name="Content Placeholder 3"/>
          <p:cNvPicPr>
            <a:picLocks noGrp="1" noChangeAspect="1"/>
          </p:cNvPicPr>
          <p:nvPr>
            <p:ph idx="1"/>
          </p:nvPr>
        </p:nvPicPr>
        <p:blipFill>
          <a:blip r:embed="rId2"/>
          <a:srcRect t="41" b="41"/>
          <a:stretch>
            <a:fillRect/>
          </a:stretch>
        </p:blipFill>
        <p:spPr>
          <a:prstGeom prst="rect">
            <a:avLst/>
          </a:prstGeom>
        </p:spPr>
      </p:pic>
    </p:spTree>
    <p:extLst>
      <p:ext uri="{BB962C8B-B14F-4D97-AF65-F5344CB8AC3E}">
        <p14:creationId xmlns:p14="http://schemas.microsoft.com/office/powerpoint/2010/main" val="1918849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Diet</a:t>
            </a:r>
          </a:p>
        </p:txBody>
      </p:sp>
      <p:sp>
        <p:nvSpPr>
          <p:cNvPr id="3" name="Content Placeholder 2"/>
          <p:cNvSpPr>
            <a:spLocks noGrp="1"/>
          </p:cNvSpPr>
          <p:nvPr>
            <p:ph sz="half" idx="1"/>
          </p:nvPr>
        </p:nvSpPr>
        <p:spPr/>
        <p:txBody>
          <a:bodyPr>
            <a:normAutofit fontScale="92500" lnSpcReduction="20000"/>
          </a:bodyPr>
          <a:lstStyle/>
          <a:p>
            <a:r>
              <a:rPr lang="en-GB" dirty="0"/>
              <a:t>Availability of food</a:t>
            </a:r>
          </a:p>
          <a:p>
            <a:r>
              <a:rPr lang="en-GB" dirty="0"/>
              <a:t>Type of food</a:t>
            </a:r>
          </a:p>
          <a:p>
            <a:r>
              <a:rPr lang="en-GB" dirty="0"/>
              <a:t>Affordability</a:t>
            </a:r>
          </a:p>
          <a:p>
            <a:r>
              <a:rPr lang="en-GB" dirty="0"/>
              <a:t>Dedicated places to eat</a:t>
            </a:r>
          </a:p>
          <a:p>
            <a:r>
              <a:rPr lang="en-GB" dirty="0"/>
              <a:t>Breaks</a:t>
            </a:r>
          </a:p>
          <a:p>
            <a:r>
              <a:rPr lang="en-GB" dirty="0"/>
              <a:t>Preparation areas</a:t>
            </a:r>
          </a:p>
          <a:p>
            <a:r>
              <a:rPr lang="en-GB" dirty="0"/>
              <a:t>Storage</a:t>
            </a:r>
          </a:p>
          <a:p>
            <a:r>
              <a:rPr lang="en-GB" dirty="0"/>
              <a:t>Social events</a:t>
            </a:r>
          </a:p>
          <a:p>
            <a:r>
              <a:rPr lang="en-GB" dirty="0"/>
              <a:t>Psychosocial factors </a:t>
            </a:r>
          </a:p>
          <a:p>
            <a:pPr marL="0" indent="0">
              <a:buNone/>
            </a:pPr>
            <a:endParaRPr lang="en-GB" dirty="0"/>
          </a:p>
        </p:txBody>
      </p:sp>
      <p:sp>
        <p:nvSpPr>
          <p:cNvPr id="4" name="Content Placeholder 3"/>
          <p:cNvSpPr>
            <a:spLocks noGrp="1"/>
          </p:cNvSpPr>
          <p:nvPr>
            <p:ph sz="half" idx="2"/>
          </p:nvPr>
        </p:nvSpPr>
        <p:spPr/>
        <p:txBody>
          <a:bodyPr/>
          <a:lstStyle/>
          <a:p>
            <a:r>
              <a:rPr lang="en-GB" dirty="0"/>
              <a:t>Workplace health, safety and welfare. Workplace (Health, Safety and Welfare) Regulations 1992. </a:t>
            </a:r>
          </a:p>
          <a:p>
            <a:r>
              <a:rPr lang="en-GB" dirty="0"/>
              <a:t>Workers have the right to one uninterrupted 20 minute rest break during their </a:t>
            </a:r>
            <a:r>
              <a:rPr lang="en-GB" b="1" dirty="0"/>
              <a:t>working</a:t>
            </a:r>
            <a:r>
              <a:rPr lang="en-GB" dirty="0"/>
              <a:t> day, if they </a:t>
            </a:r>
            <a:r>
              <a:rPr lang="en-GB" b="1" dirty="0"/>
              <a:t>work</a:t>
            </a:r>
            <a:r>
              <a:rPr lang="en-GB" dirty="0"/>
              <a:t> more than 6 hours a day. This could be a tea or </a:t>
            </a:r>
            <a:r>
              <a:rPr lang="en-GB" b="1" dirty="0"/>
              <a:t>lunch</a:t>
            </a:r>
            <a:r>
              <a:rPr lang="en-GB" dirty="0"/>
              <a:t> break.</a:t>
            </a:r>
          </a:p>
          <a:p>
            <a:r>
              <a:rPr lang="en-GB" dirty="0"/>
              <a:t>Workplace wellbeing charter</a:t>
            </a:r>
          </a:p>
          <a:p>
            <a:endParaRPr lang="en-GB" dirty="0"/>
          </a:p>
        </p:txBody>
      </p:sp>
    </p:spTree>
    <p:extLst>
      <p:ext uri="{BB962C8B-B14F-4D97-AF65-F5344CB8AC3E}">
        <p14:creationId xmlns:p14="http://schemas.microsoft.com/office/powerpoint/2010/main" val="133141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Health Promotion for Healthy Eating at Work</a:t>
            </a:r>
          </a:p>
        </p:txBody>
      </p:sp>
      <p:sp>
        <p:nvSpPr>
          <p:cNvPr id="3" name="Content Placeholder 2"/>
          <p:cNvSpPr>
            <a:spLocks noGrp="1"/>
          </p:cNvSpPr>
          <p:nvPr>
            <p:ph sz="half" idx="1"/>
          </p:nvPr>
        </p:nvSpPr>
        <p:spPr/>
        <p:txBody>
          <a:bodyPr>
            <a:normAutofit/>
          </a:bodyPr>
          <a:lstStyle/>
          <a:p>
            <a:r>
              <a:rPr lang="en-GB" dirty="0"/>
              <a:t>Educate your workforce</a:t>
            </a:r>
          </a:p>
          <a:p>
            <a:r>
              <a:rPr lang="en-GB" dirty="0"/>
              <a:t>Healthy swaps and Healthy snacks</a:t>
            </a:r>
          </a:p>
          <a:p>
            <a:r>
              <a:rPr lang="en-GB" dirty="0"/>
              <a:t>Traffic light system</a:t>
            </a:r>
          </a:p>
          <a:p>
            <a:r>
              <a:rPr lang="en-GB" dirty="0"/>
              <a:t>Healthy option as the easy option</a:t>
            </a:r>
          </a:p>
          <a:p>
            <a:r>
              <a:rPr lang="en-GB" dirty="0"/>
              <a:t>Portion sizes</a:t>
            </a:r>
          </a:p>
          <a:p>
            <a:r>
              <a:rPr lang="en-GB" dirty="0"/>
              <a:t>Ensure food meets an appropriate calorific intake for the work being done.</a:t>
            </a:r>
          </a:p>
        </p:txBody>
      </p:sp>
      <p:sp>
        <p:nvSpPr>
          <p:cNvPr id="4" name="Content Placeholder 3"/>
          <p:cNvSpPr>
            <a:spLocks noGrp="1"/>
          </p:cNvSpPr>
          <p:nvPr>
            <p:ph sz="half" idx="2"/>
          </p:nvPr>
        </p:nvSpPr>
        <p:spPr/>
        <p:txBody>
          <a:bodyPr>
            <a:normAutofit fontScale="92500" lnSpcReduction="20000"/>
          </a:bodyPr>
          <a:lstStyle/>
          <a:p>
            <a:r>
              <a:rPr lang="en-GB" dirty="0"/>
              <a:t>Kitchen and crockery to enable staff to bring and prepare their own food.</a:t>
            </a:r>
          </a:p>
          <a:p>
            <a:r>
              <a:rPr lang="en-GB" dirty="0"/>
              <a:t>Alcohol policy</a:t>
            </a:r>
          </a:p>
          <a:p>
            <a:r>
              <a:rPr lang="en-GB" dirty="0"/>
              <a:t>Provide free water and low cost hot drinks</a:t>
            </a:r>
          </a:p>
          <a:p>
            <a:r>
              <a:rPr lang="en-GB" dirty="0"/>
              <a:t>Rolling schedule of healthy eating events e.g. picnic or Recipe Share</a:t>
            </a:r>
          </a:p>
          <a:p>
            <a:r>
              <a:rPr lang="en-GB" dirty="0"/>
              <a:t>Healthy Eating Champion</a:t>
            </a:r>
          </a:p>
          <a:p>
            <a:r>
              <a:rPr lang="en-GB" dirty="0"/>
              <a:t>Link to culture of the organisation e.g. competition, being healthy etc...</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15756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Construction Industry</a:t>
            </a:r>
          </a:p>
        </p:txBody>
      </p:sp>
      <p:sp>
        <p:nvSpPr>
          <p:cNvPr id="3" name="Content Placeholder 2"/>
          <p:cNvSpPr>
            <a:spLocks noGrp="1"/>
          </p:cNvSpPr>
          <p:nvPr>
            <p:ph sz="half" idx="1"/>
          </p:nvPr>
        </p:nvSpPr>
        <p:spPr/>
        <p:txBody>
          <a:bodyPr/>
          <a:lstStyle/>
          <a:p>
            <a:r>
              <a:rPr lang="en-GB" dirty="0"/>
              <a:t>Hazardous substances </a:t>
            </a:r>
          </a:p>
          <a:p>
            <a:pPr lvl="1"/>
            <a:r>
              <a:rPr lang="en-GB" dirty="0"/>
              <a:t>Construction dust</a:t>
            </a:r>
          </a:p>
          <a:p>
            <a:pPr lvl="1"/>
            <a:r>
              <a:rPr lang="en-GB" dirty="0"/>
              <a:t>Cement</a:t>
            </a:r>
          </a:p>
          <a:p>
            <a:pPr lvl="1"/>
            <a:r>
              <a:rPr lang="en-GB" dirty="0"/>
              <a:t>Lead</a:t>
            </a:r>
          </a:p>
          <a:p>
            <a:pPr lvl="1"/>
            <a:r>
              <a:rPr lang="en-GB" dirty="0"/>
              <a:t>Solvents</a:t>
            </a:r>
          </a:p>
          <a:p>
            <a:pPr lvl="1"/>
            <a:r>
              <a:rPr lang="en-GB" dirty="0" err="1"/>
              <a:t>Isocyanates</a:t>
            </a:r>
            <a:endParaRPr lang="en-GB" dirty="0"/>
          </a:p>
          <a:p>
            <a:pPr lvl="1"/>
            <a:r>
              <a:rPr lang="en-GB" dirty="0"/>
              <a:t>Micro-organisms</a:t>
            </a:r>
          </a:p>
          <a:p>
            <a:pPr lvl="1"/>
            <a:r>
              <a:rPr lang="en-GB" dirty="0"/>
              <a:t>Carbon Monoxide</a:t>
            </a:r>
          </a:p>
          <a:p>
            <a:pPr lvl="1"/>
            <a:r>
              <a:rPr lang="en-GB" dirty="0"/>
              <a:t>Carcinogens e.g. asbestos and silica, diesel emissions</a:t>
            </a:r>
          </a:p>
          <a:p>
            <a:endParaRPr lang="en-GB" dirty="0"/>
          </a:p>
        </p:txBody>
      </p:sp>
      <p:sp>
        <p:nvSpPr>
          <p:cNvPr id="4" name="Content Placeholder 3"/>
          <p:cNvSpPr>
            <a:spLocks noGrp="1"/>
          </p:cNvSpPr>
          <p:nvPr>
            <p:ph sz="half" idx="2"/>
          </p:nvPr>
        </p:nvSpPr>
        <p:spPr/>
        <p:txBody>
          <a:bodyPr/>
          <a:lstStyle/>
          <a:p>
            <a:r>
              <a:rPr lang="en-GB" dirty="0"/>
              <a:t>Physical Health Risks</a:t>
            </a:r>
          </a:p>
          <a:p>
            <a:pPr lvl="1"/>
            <a:r>
              <a:rPr lang="en-GB" dirty="0"/>
              <a:t>Noise</a:t>
            </a:r>
          </a:p>
          <a:p>
            <a:pPr lvl="1"/>
            <a:r>
              <a:rPr lang="en-GB" dirty="0"/>
              <a:t>Vibration</a:t>
            </a:r>
          </a:p>
          <a:p>
            <a:pPr lvl="1"/>
            <a:r>
              <a:rPr lang="en-GB" dirty="0"/>
              <a:t>Manual Handling</a:t>
            </a:r>
          </a:p>
          <a:p>
            <a:pPr lvl="1"/>
            <a:r>
              <a:rPr lang="en-GB" dirty="0"/>
              <a:t>Repetitive Work</a:t>
            </a:r>
          </a:p>
          <a:p>
            <a:pPr lvl="1"/>
            <a:r>
              <a:rPr lang="en-GB" dirty="0"/>
              <a:t>Working at Height</a:t>
            </a:r>
          </a:p>
          <a:p>
            <a:pPr lvl="1"/>
            <a:r>
              <a:rPr lang="en-GB" dirty="0"/>
              <a:t>Working outside – UV exposure through solar radiation</a:t>
            </a:r>
          </a:p>
        </p:txBody>
      </p:sp>
      <p:pic>
        <p:nvPicPr>
          <p:cNvPr id="5" name="Picture 4"/>
          <p:cNvPicPr>
            <a:picLocks noChangeAspect="1"/>
          </p:cNvPicPr>
          <p:nvPr/>
        </p:nvPicPr>
        <p:blipFill>
          <a:blip r:embed="rId2"/>
          <a:stretch>
            <a:fillRect/>
          </a:stretch>
        </p:blipFill>
        <p:spPr>
          <a:xfrm>
            <a:off x="6892601" y="4762500"/>
            <a:ext cx="2222151" cy="2095500"/>
          </a:xfrm>
          <a:prstGeom prst="rect">
            <a:avLst/>
          </a:prstGeom>
        </p:spPr>
      </p:pic>
    </p:spTree>
    <p:extLst>
      <p:ext uri="{BB962C8B-B14F-4D97-AF65-F5344CB8AC3E}">
        <p14:creationId xmlns:p14="http://schemas.microsoft.com/office/powerpoint/2010/main" val="69690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Construction Other Issues</a:t>
            </a:r>
          </a:p>
        </p:txBody>
      </p:sp>
      <p:sp>
        <p:nvSpPr>
          <p:cNvPr id="3" name="Content Placeholder 2"/>
          <p:cNvSpPr>
            <a:spLocks noGrp="1"/>
          </p:cNvSpPr>
          <p:nvPr>
            <p:ph sz="half" idx="1"/>
          </p:nvPr>
        </p:nvSpPr>
        <p:spPr/>
        <p:txBody>
          <a:bodyPr/>
          <a:lstStyle/>
          <a:p>
            <a:r>
              <a:rPr lang="en-GB" dirty="0"/>
              <a:t>Male Dominated Industry - culture</a:t>
            </a:r>
          </a:p>
          <a:p>
            <a:r>
              <a:rPr lang="en-GB" dirty="0"/>
              <a:t>Men’s Health Issues</a:t>
            </a:r>
          </a:p>
          <a:p>
            <a:r>
              <a:rPr lang="en-GB" dirty="0"/>
              <a:t>Access to GP and health checks</a:t>
            </a:r>
          </a:p>
          <a:p>
            <a:r>
              <a:rPr lang="en-GB" dirty="0"/>
              <a:t>Access to treatment</a:t>
            </a:r>
          </a:p>
          <a:p>
            <a:r>
              <a:rPr lang="en-GB" dirty="0"/>
              <a:t>Protective Equipment</a:t>
            </a:r>
          </a:p>
          <a:p>
            <a:pPr marL="0" indent="0">
              <a:buNone/>
            </a:pPr>
            <a:endParaRPr lang="en-GB" dirty="0"/>
          </a:p>
          <a:p>
            <a:endParaRPr lang="en-GB" dirty="0"/>
          </a:p>
        </p:txBody>
      </p:sp>
      <p:sp>
        <p:nvSpPr>
          <p:cNvPr id="4" name="Content Placeholder 3"/>
          <p:cNvSpPr>
            <a:spLocks noGrp="1"/>
          </p:cNvSpPr>
          <p:nvPr>
            <p:ph sz="half" idx="2"/>
          </p:nvPr>
        </p:nvSpPr>
        <p:spPr/>
        <p:txBody>
          <a:bodyPr/>
          <a:lstStyle/>
          <a:p>
            <a:r>
              <a:rPr lang="en-GB" dirty="0"/>
              <a:t>High Suicide Risk</a:t>
            </a:r>
          </a:p>
          <a:p>
            <a:r>
              <a:rPr lang="en-GB" dirty="0"/>
              <a:t>Overweight and Obesity</a:t>
            </a:r>
          </a:p>
          <a:p>
            <a:r>
              <a:rPr lang="en-GB" dirty="0"/>
              <a:t>Insect Bites</a:t>
            </a:r>
          </a:p>
          <a:p>
            <a:r>
              <a:rPr lang="en-GB" dirty="0"/>
              <a:t>Access to healthy diet</a:t>
            </a:r>
          </a:p>
          <a:p>
            <a:r>
              <a:rPr lang="en-GB" dirty="0"/>
              <a:t>Migrant workers</a:t>
            </a:r>
          </a:p>
          <a:p>
            <a:r>
              <a:rPr lang="en-GB" dirty="0"/>
              <a:t>Hygiene needs and safe places to eat</a:t>
            </a:r>
          </a:p>
          <a:p>
            <a:pPr marL="0" indent="0">
              <a:buNone/>
            </a:pPr>
            <a:endParaRPr lang="en-GB" dirty="0"/>
          </a:p>
          <a:p>
            <a:endParaRPr lang="en-GB" dirty="0"/>
          </a:p>
          <a:p>
            <a:endParaRPr lang="en-GB" dirty="0"/>
          </a:p>
        </p:txBody>
      </p:sp>
      <p:sp>
        <p:nvSpPr>
          <p:cNvPr id="5" name="Rectangle 4"/>
          <p:cNvSpPr/>
          <p:nvPr/>
        </p:nvSpPr>
        <p:spPr>
          <a:xfrm>
            <a:off x="650030" y="5292209"/>
            <a:ext cx="7805404" cy="369332"/>
          </a:xfrm>
          <a:prstGeom prst="rect">
            <a:avLst/>
          </a:prstGeom>
        </p:spPr>
        <p:txBody>
          <a:bodyPr wrap="none">
            <a:spAutoFit/>
          </a:bodyPr>
          <a:lstStyle/>
          <a:p>
            <a:r>
              <a:rPr lang="en-GB" dirty="0"/>
              <a:t>VIDEO: SUN SAFTY IN CONSTRUCTION: </a:t>
            </a:r>
            <a:r>
              <a:rPr lang="en-GB" dirty="0">
                <a:hlinkClick r:id="rId3"/>
              </a:rPr>
              <a:t>https://youtu.be/i1vEuLdOgnw</a:t>
            </a:r>
            <a:r>
              <a:rPr lang="en-GB" dirty="0"/>
              <a:t> </a:t>
            </a:r>
          </a:p>
        </p:txBody>
      </p:sp>
    </p:spTree>
    <p:extLst>
      <p:ext uri="{BB962C8B-B14F-4D97-AF65-F5344CB8AC3E}">
        <p14:creationId xmlns:p14="http://schemas.microsoft.com/office/powerpoint/2010/main" val="219321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Physical Work Environment</a:t>
            </a:r>
          </a:p>
        </p:txBody>
      </p:sp>
      <p:sp>
        <p:nvSpPr>
          <p:cNvPr id="3" name="Content Placeholder 2"/>
          <p:cNvSpPr>
            <a:spLocks noGrp="1"/>
          </p:cNvSpPr>
          <p:nvPr>
            <p:ph idx="1"/>
          </p:nvPr>
        </p:nvSpPr>
        <p:spPr/>
        <p:txBody>
          <a:bodyPr>
            <a:normAutofit/>
          </a:bodyPr>
          <a:lstStyle/>
          <a:p>
            <a:pPr marL="0" indent="0" algn="ctr">
              <a:buNone/>
            </a:pPr>
            <a:r>
              <a:rPr lang="en-GB" sz="2400" dirty="0"/>
              <a:t>“The physical work environment refers to the structure, air, machinery, furniture, products, chemicals, materials and production processes in the workplace. These factors can affect workers’ physical safety and health as well as mental health and well-being. In cases where workers perform tasks in a vehicle or outdoors, those vehicles or outdoors locations are also part of the physical work environment.”</a:t>
            </a:r>
          </a:p>
          <a:p>
            <a:pPr marL="0" indent="0">
              <a:buNone/>
            </a:pPr>
            <a:endParaRPr lang="en-GB" dirty="0"/>
          </a:p>
        </p:txBody>
      </p:sp>
      <p:pic>
        <p:nvPicPr>
          <p:cNvPr id="6" name="Picture 5" descr="Screen Shot 2018-10-24 at 10.45.2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24692" y="4907702"/>
            <a:ext cx="2019307" cy="1810892"/>
          </a:xfrm>
          <a:prstGeom prst="rect">
            <a:avLst/>
          </a:prstGeom>
        </p:spPr>
      </p:pic>
      <p:sp>
        <p:nvSpPr>
          <p:cNvPr id="7" name="TextBox 6"/>
          <p:cNvSpPr txBox="1"/>
          <p:nvPr/>
        </p:nvSpPr>
        <p:spPr>
          <a:xfrm>
            <a:off x="498474" y="6126163"/>
            <a:ext cx="6208029" cy="369332"/>
          </a:xfrm>
          <a:prstGeom prst="rect">
            <a:avLst/>
          </a:prstGeom>
          <a:noFill/>
        </p:spPr>
        <p:txBody>
          <a:bodyPr wrap="square" rtlCol="0">
            <a:spAutoFit/>
          </a:bodyPr>
          <a:lstStyle/>
          <a:p>
            <a:pPr algn="r"/>
            <a:r>
              <a:rPr lang="en-GB" dirty="0"/>
              <a:t>(</a:t>
            </a:r>
            <a:r>
              <a:rPr lang="en-GB" dirty="0" err="1"/>
              <a:t>Neira</a:t>
            </a:r>
            <a:r>
              <a:rPr lang="en-GB" dirty="0"/>
              <a:t>, 2010, p10)</a:t>
            </a:r>
          </a:p>
        </p:txBody>
      </p:sp>
    </p:spTree>
    <p:extLst>
      <p:ext uri="{BB962C8B-B14F-4D97-AF65-F5344CB8AC3E}">
        <p14:creationId xmlns:p14="http://schemas.microsoft.com/office/powerpoint/2010/main" val="1308868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Study</a:t>
            </a:r>
          </a:p>
        </p:txBody>
      </p:sp>
      <p:sp>
        <p:nvSpPr>
          <p:cNvPr id="3" name="Content Placeholder 2"/>
          <p:cNvSpPr>
            <a:spLocks noGrp="1"/>
          </p:cNvSpPr>
          <p:nvPr>
            <p:ph idx="1"/>
          </p:nvPr>
        </p:nvSpPr>
        <p:spPr/>
        <p:txBody>
          <a:bodyPr>
            <a:normAutofit/>
          </a:bodyPr>
          <a:lstStyle/>
          <a:p>
            <a:r>
              <a:rPr lang="en-GB" dirty="0"/>
              <a:t>Read van der </a:t>
            </a:r>
            <a:r>
              <a:rPr lang="en-GB" dirty="0" err="1"/>
              <a:t>Molen</a:t>
            </a:r>
            <a:r>
              <a:rPr lang="en-GB" dirty="0"/>
              <a:t> et al (2004), ‘World at work: Bricklayers and bricklayers’ assistants’, </a:t>
            </a:r>
            <a:r>
              <a:rPr lang="en-GB" i="1" dirty="0"/>
              <a:t>Occupational and Environmental Medicine, </a:t>
            </a:r>
            <a:r>
              <a:rPr lang="en-GB" dirty="0"/>
              <a:t>61, pp. 89-93. Available at: </a:t>
            </a:r>
            <a:r>
              <a:rPr lang="en-GB" dirty="0">
                <a:hlinkClick r:id="rId2"/>
              </a:rPr>
              <a:t>https://oem.bmj.com/content/61/1/89</a:t>
            </a:r>
            <a:r>
              <a:rPr lang="en-GB" dirty="0"/>
              <a:t> (accessed: 24 October, 2018)</a:t>
            </a:r>
          </a:p>
          <a:p>
            <a:r>
              <a:rPr lang="en-GB" dirty="0"/>
              <a:t> Visit the No Time To Lose Website: </a:t>
            </a:r>
            <a:r>
              <a:rPr lang="en-GB" dirty="0">
                <a:hlinkClick r:id="rId3"/>
              </a:rPr>
              <a:t>https://www.notimetolose.org.uk/</a:t>
            </a:r>
            <a:r>
              <a:rPr lang="en-GB" dirty="0"/>
              <a:t> </a:t>
            </a:r>
          </a:p>
          <a:p>
            <a:pPr marL="0" indent="0">
              <a:buNone/>
            </a:pPr>
            <a:r>
              <a:rPr lang="en-GB" dirty="0"/>
              <a:t>Find out about one occupational cancer and think about what needs to be done to protect employees and prevent cancer of this type. What health education messages should be given to employees?</a:t>
            </a:r>
          </a:p>
          <a:p>
            <a:endParaRPr lang="en-GB" dirty="0"/>
          </a:p>
        </p:txBody>
      </p:sp>
    </p:spTree>
    <p:extLst>
      <p:ext uri="{BB962C8B-B14F-4D97-AF65-F5344CB8AC3E}">
        <p14:creationId xmlns:p14="http://schemas.microsoft.com/office/powerpoint/2010/main" val="2810656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MSD References</a:t>
            </a:r>
          </a:p>
        </p:txBody>
      </p:sp>
      <p:sp>
        <p:nvSpPr>
          <p:cNvPr id="3" name="Content Placeholder 2"/>
          <p:cNvSpPr>
            <a:spLocks noGrp="1"/>
          </p:cNvSpPr>
          <p:nvPr>
            <p:ph idx="1"/>
          </p:nvPr>
        </p:nvSpPr>
        <p:spPr>
          <a:xfrm>
            <a:off x="498474" y="1981200"/>
            <a:ext cx="7556313" cy="4749800"/>
          </a:xfrm>
        </p:spPr>
        <p:txBody>
          <a:bodyPr>
            <a:normAutofit fontScale="70000" lnSpcReduction="20000"/>
          </a:bodyPr>
          <a:lstStyle/>
          <a:p>
            <a:r>
              <a:rPr lang="en-GB" dirty="0"/>
              <a:t>Anderson, L.L., Christensen, K.B., </a:t>
            </a:r>
            <a:r>
              <a:rPr lang="en-GB" dirty="0" err="1"/>
              <a:t>Holterman</a:t>
            </a:r>
            <a:r>
              <a:rPr lang="en-GB" dirty="0"/>
              <a:t>, A. et al. (2010) ‘Effect of physical exercise interventions on musculoskeletal pain in all body regions among office workers: A one-year randomized controlled trial’, </a:t>
            </a:r>
            <a:r>
              <a:rPr lang="en-GB" i="1" dirty="0"/>
              <a:t>Manual Therapy</a:t>
            </a:r>
            <a:r>
              <a:rPr lang="en-GB" dirty="0"/>
              <a:t>, 15 (1), pp. 100-104, Available at: </a:t>
            </a:r>
            <a:r>
              <a:rPr lang="en-GB" dirty="0">
                <a:hlinkClick r:id="rId2"/>
              </a:rPr>
              <a:t>https://www.sciencedirect.com/science/article/pii/S1356689X09001374#</a:t>
            </a:r>
            <a:r>
              <a:rPr lang="en-GB" dirty="0"/>
              <a:t>! (accessed 24 October 2018)</a:t>
            </a:r>
          </a:p>
          <a:p>
            <a:r>
              <a:rPr lang="en-GB" dirty="0" err="1"/>
              <a:t>Jackobsen</a:t>
            </a:r>
            <a:r>
              <a:rPr lang="en-GB" dirty="0"/>
              <a:t>, M.D., </a:t>
            </a:r>
            <a:r>
              <a:rPr lang="en-GB" dirty="0" err="1"/>
              <a:t>Sundstrup</a:t>
            </a:r>
            <a:r>
              <a:rPr lang="en-GB" dirty="0"/>
              <a:t>, E., Brandt, M. and Anderson, L.L. (2018) ‘Effect of physical exercise on musculoskeletal pain in multiple body regions among healthcare workers: Secondary analysis of a cluster randomized controlled trial’, </a:t>
            </a:r>
            <a:r>
              <a:rPr lang="en-GB" i="1" dirty="0"/>
              <a:t>Musculoskeletal Science and Practice</a:t>
            </a:r>
            <a:r>
              <a:rPr lang="en-GB" dirty="0"/>
              <a:t>, 34, pp.89-96 Available at: </a:t>
            </a:r>
            <a:r>
              <a:rPr lang="en-GB" dirty="0">
                <a:hlinkClick r:id="rId3"/>
              </a:rPr>
              <a:t>https://www.sciencedirect.com/science/article/pii/S2468781218300262</a:t>
            </a:r>
            <a:r>
              <a:rPr lang="en-GB" dirty="0"/>
              <a:t> (accessed 24 October 2018) </a:t>
            </a:r>
          </a:p>
          <a:p>
            <a:r>
              <a:rPr lang="en-GB" dirty="0" err="1"/>
              <a:t>Sitthipornvorakul</a:t>
            </a:r>
            <a:r>
              <a:rPr lang="en-GB" dirty="0"/>
              <a:t>, E., </a:t>
            </a:r>
            <a:r>
              <a:rPr lang="en-GB" dirty="0" err="1"/>
              <a:t>Klinsophen</a:t>
            </a:r>
            <a:r>
              <a:rPr lang="en-GB" dirty="0"/>
              <a:t>, T., </a:t>
            </a:r>
            <a:r>
              <a:rPr lang="en-GB" dirty="0" err="1"/>
              <a:t>Sihawong</a:t>
            </a:r>
            <a:r>
              <a:rPr lang="en-GB" dirty="0"/>
              <a:t>, R. and </a:t>
            </a:r>
            <a:r>
              <a:rPr lang="en-GB" dirty="0" err="1"/>
              <a:t>Janwantanakul</a:t>
            </a:r>
            <a:r>
              <a:rPr lang="en-GB" dirty="0"/>
              <a:t>, P. (2018)’ The effects of walking intervention in patients with chronic low back pain: A meta-analysis of randomized controlled trials</a:t>
            </a:r>
            <a:r>
              <a:rPr lang="en-GB" b="1" dirty="0"/>
              <a:t>’, </a:t>
            </a:r>
            <a:r>
              <a:rPr lang="en-GB" dirty="0"/>
              <a:t> </a:t>
            </a:r>
            <a:r>
              <a:rPr lang="en-GB" i="1" dirty="0"/>
              <a:t>Musculoskeletal Science and Practice</a:t>
            </a:r>
            <a:r>
              <a:rPr lang="en-GB" dirty="0"/>
              <a:t>, 34, pp. 38-46 Available at: </a:t>
            </a:r>
            <a:r>
              <a:rPr lang="en-GB" dirty="0">
                <a:hlinkClick r:id="rId4"/>
              </a:rPr>
              <a:t>https://www.sciencedirect.com/science/article/pii/S2468781217301820#</a:t>
            </a:r>
            <a:r>
              <a:rPr lang="en-GB" dirty="0"/>
              <a:t>! (accessed 24 October 2018) </a:t>
            </a:r>
          </a:p>
          <a:p>
            <a:r>
              <a:rPr lang="en-GB" dirty="0"/>
              <a:t>Van </a:t>
            </a:r>
            <a:r>
              <a:rPr lang="en-GB" dirty="0" err="1"/>
              <a:t>Eerd</a:t>
            </a:r>
            <a:r>
              <a:rPr lang="en-GB" dirty="0"/>
              <a:t>, D., Munhall, C., Irvin, E,</a:t>
            </a:r>
            <a:r>
              <a:rPr lang="en-GB" i="1" dirty="0"/>
              <a:t>, et al</a:t>
            </a:r>
            <a:r>
              <a:rPr lang="en-GB" dirty="0"/>
              <a:t> (2016)’Effectiveness of workplace interventions in the prevention of upper extremity musculoskeletal disorders and symptoms: an update of the evidence’, </a:t>
            </a:r>
            <a:r>
              <a:rPr lang="en-GB" i="1" dirty="0" err="1"/>
              <a:t>Occup</a:t>
            </a:r>
            <a:r>
              <a:rPr lang="en-GB" i="1" dirty="0"/>
              <a:t> Environ Med, </a:t>
            </a:r>
            <a:r>
              <a:rPr lang="en-GB" dirty="0"/>
              <a:t>73</a:t>
            </a:r>
            <a:r>
              <a:rPr lang="en-GB" b="1" dirty="0"/>
              <a:t>, </a:t>
            </a:r>
            <a:r>
              <a:rPr lang="en-GB" dirty="0"/>
              <a:t>page</a:t>
            </a:r>
            <a:r>
              <a:rPr lang="en-GB" b="1" dirty="0"/>
              <a:t> </a:t>
            </a:r>
            <a:r>
              <a:rPr lang="en-GB" dirty="0"/>
              <a:t>62-70 Available at: </a:t>
            </a:r>
            <a:r>
              <a:rPr lang="en-GB" dirty="0">
                <a:hlinkClick r:id="rId5"/>
              </a:rPr>
              <a:t>https://oem.bmj.com/content/73/1/62</a:t>
            </a:r>
            <a:r>
              <a:rPr lang="en-GB" dirty="0"/>
              <a:t> (accessed 24 October 2018)</a:t>
            </a:r>
          </a:p>
          <a:p>
            <a:endParaRPr lang="en-GB" dirty="0"/>
          </a:p>
        </p:txBody>
      </p:sp>
    </p:spTree>
    <p:extLst>
      <p:ext uri="{BB962C8B-B14F-4D97-AF65-F5344CB8AC3E}">
        <p14:creationId xmlns:p14="http://schemas.microsoft.com/office/powerpoint/2010/main" val="206639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Shift work and Circadian Rhythms and Sleep References</a:t>
            </a:r>
          </a:p>
        </p:txBody>
      </p:sp>
      <p:sp>
        <p:nvSpPr>
          <p:cNvPr id="3" name="Content Placeholder 2"/>
          <p:cNvSpPr>
            <a:spLocks noGrp="1"/>
          </p:cNvSpPr>
          <p:nvPr>
            <p:ph idx="1"/>
          </p:nvPr>
        </p:nvSpPr>
        <p:spPr/>
        <p:txBody>
          <a:bodyPr>
            <a:normAutofit fontScale="85000" lnSpcReduction="10000"/>
          </a:bodyPr>
          <a:lstStyle/>
          <a:p>
            <a:pPr marL="0" indent="0">
              <a:buNone/>
            </a:pPr>
            <a:r>
              <a:rPr lang="en-GB" dirty="0" err="1"/>
              <a:t>Boivrin</a:t>
            </a:r>
            <a:r>
              <a:rPr lang="en-GB" dirty="0"/>
              <a:t>, D.B. and Boudreau, P. (2014), ‘Impact of shift work on sleep and circadian rhythms’, </a:t>
            </a:r>
            <a:r>
              <a:rPr lang="en-GB" i="1" dirty="0" err="1"/>
              <a:t>Patholgie</a:t>
            </a:r>
            <a:r>
              <a:rPr lang="en-GB" i="1" dirty="0"/>
              <a:t> </a:t>
            </a:r>
            <a:r>
              <a:rPr lang="en-GB" i="1" dirty="0" err="1"/>
              <a:t>Biologie</a:t>
            </a:r>
            <a:r>
              <a:rPr lang="en-GB" i="1" dirty="0"/>
              <a:t>,  6</a:t>
            </a:r>
            <a:r>
              <a:rPr lang="en-GB" dirty="0"/>
              <a:t>2 (5), </a:t>
            </a:r>
            <a:r>
              <a:rPr lang="en-GB" dirty="0" err="1"/>
              <a:t>pp</a:t>
            </a:r>
            <a:r>
              <a:rPr lang="en-GB" dirty="0"/>
              <a:t> 292- 301, </a:t>
            </a:r>
            <a:r>
              <a:rPr lang="en-GB" dirty="0">
                <a:hlinkClick r:id="rId2" tooltip="Persistent link using digital object identifier"/>
              </a:rPr>
              <a:t>https://doi.org/10.1016/j.patbio.2014.08.001</a:t>
            </a:r>
            <a:endParaRPr lang="en-GB" dirty="0"/>
          </a:p>
          <a:p>
            <a:pPr marL="0" indent="0">
              <a:buNone/>
            </a:pPr>
            <a:r>
              <a:rPr lang="en-GB" dirty="0"/>
              <a:t>Costa, G. (2010), ‘Shift work and health: current problems and preventative actions’, </a:t>
            </a:r>
            <a:r>
              <a:rPr lang="en-GB" i="1" dirty="0"/>
              <a:t>Safety and Health at Work</a:t>
            </a:r>
            <a:r>
              <a:rPr lang="en-GB" dirty="0"/>
              <a:t>, 1 (2), pp.112 -123 </a:t>
            </a:r>
            <a:r>
              <a:rPr lang="en-GB" dirty="0">
                <a:hlinkClick r:id="rId3" tooltip="Persistent link using digital object identifier"/>
              </a:rPr>
              <a:t>https://doi.org/10.5491/SHAW.2010.1.2.112</a:t>
            </a:r>
            <a:endParaRPr lang="en-GB" dirty="0"/>
          </a:p>
          <a:p>
            <a:pPr marL="0" indent="0">
              <a:buNone/>
            </a:pPr>
            <a:r>
              <a:rPr lang="en-GB" dirty="0"/>
              <a:t>Grundy, A., Richardson, H., Burstyn, I.</a:t>
            </a:r>
            <a:r>
              <a:rPr lang="en-GB" i="1" dirty="0"/>
              <a:t>, et al. </a:t>
            </a:r>
            <a:r>
              <a:rPr lang="en-GB" dirty="0"/>
              <a:t>(2013),’Increased risk of breast cancer associated with long-term shift work in Canada’ </a:t>
            </a:r>
            <a:r>
              <a:rPr lang="en-GB" i="1" dirty="0" err="1"/>
              <a:t>Occup</a:t>
            </a:r>
            <a:r>
              <a:rPr lang="en-GB" i="1" dirty="0"/>
              <a:t> Environ Med</a:t>
            </a:r>
            <a:r>
              <a:rPr lang="en-GB" dirty="0"/>
              <a:t> ,70 pp. 831-838. </a:t>
            </a:r>
            <a:r>
              <a:rPr lang="en-GB" dirty="0">
                <a:hlinkClick r:id="rId4"/>
              </a:rPr>
              <a:t>https://oem.bmj.com/content/70/12/831</a:t>
            </a:r>
            <a:r>
              <a:rPr lang="en-GB" dirty="0"/>
              <a:t> </a:t>
            </a:r>
          </a:p>
          <a:p>
            <a:pPr marL="0" indent="0">
              <a:buNone/>
            </a:pPr>
            <a:r>
              <a:rPr lang="en-GB" dirty="0"/>
              <a:t>Perry, G.S., </a:t>
            </a:r>
            <a:r>
              <a:rPr lang="en-GB" dirty="0" err="1"/>
              <a:t>Patil</a:t>
            </a:r>
            <a:r>
              <a:rPr lang="en-GB" dirty="0"/>
              <a:t>, S.P. and Presley-Cantrell, L.R. (2013), ‘Raising awareness as sleep as a healthy behaviour’,   </a:t>
            </a:r>
            <a:r>
              <a:rPr lang="en-GB" i="1" dirty="0"/>
              <a:t>Preventing Chronic </a:t>
            </a:r>
            <a:r>
              <a:rPr lang="en-GB" dirty="0"/>
              <a:t>Disease, 10, E133 Available at: </a:t>
            </a:r>
            <a:r>
              <a:rPr lang="en-GB" dirty="0">
                <a:hlinkClick r:id="rId5"/>
              </a:rPr>
              <a:t> https://www.ncbi.nlm.nih.gov/pmc/articles/PMC3741412/</a:t>
            </a:r>
            <a:r>
              <a:rPr lang="en-GB" dirty="0"/>
              <a:t> (accessed 26 October 2018)</a:t>
            </a:r>
          </a:p>
          <a:p>
            <a:pPr marL="0" indent="0">
              <a:buNone/>
            </a:pPr>
            <a:endParaRPr lang="en-GB" dirty="0"/>
          </a:p>
          <a:p>
            <a:endParaRPr lang="en-GB" dirty="0"/>
          </a:p>
        </p:txBody>
      </p:sp>
    </p:spTree>
    <p:extLst>
      <p:ext uri="{BB962C8B-B14F-4D97-AF65-F5344CB8AC3E}">
        <p14:creationId xmlns:p14="http://schemas.microsoft.com/office/powerpoint/2010/main" val="39789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hazards in the physical environment have the potential to injure or kill employees?</a:t>
            </a:r>
          </a:p>
        </p:txBody>
      </p:sp>
      <p:pic>
        <p:nvPicPr>
          <p:cNvPr id="4" name="Content Placeholder 3"/>
          <p:cNvPicPr>
            <a:picLocks noGrp="1" noChangeAspect="1"/>
          </p:cNvPicPr>
          <p:nvPr>
            <p:ph idx="1"/>
          </p:nvPr>
        </p:nvPicPr>
        <p:blipFill>
          <a:blip r:embed="rId2"/>
          <a:srcRect t="41" b="41"/>
          <a:stretch>
            <a:fillRect/>
          </a:stretch>
        </p:blipFill>
        <p:spPr>
          <a:xfrm>
            <a:off x="390055" y="2321970"/>
            <a:ext cx="7556313" cy="4144963"/>
          </a:xfrm>
          <a:prstGeom prst="rect">
            <a:avLst/>
          </a:prstGeom>
        </p:spPr>
      </p:pic>
    </p:spTree>
    <p:extLst>
      <p:ext uri="{BB962C8B-B14F-4D97-AF65-F5344CB8AC3E}">
        <p14:creationId xmlns:p14="http://schemas.microsoft.com/office/powerpoint/2010/main" val="326810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Globally problems typically include:</a:t>
            </a:r>
          </a:p>
        </p:txBody>
      </p:sp>
      <p:sp>
        <p:nvSpPr>
          <p:cNvPr id="3" name="Content Placeholder 2"/>
          <p:cNvSpPr>
            <a:spLocks noGrp="1"/>
          </p:cNvSpPr>
          <p:nvPr>
            <p:ph idx="1"/>
          </p:nvPr>
        </p:nvSpPr>
        <p:spPr>
          <a:xfrm>
            <a:off x="498474" y="1790700"/>
            <a:ext cx="7994651" cy="4528583"/>
          </a:xfrm>
        </p:spPr>
        <p:txBody>
          <a:bodyPr>
            <a:normAutofit fontScale="77500" lnSpcReduction="20000"/>
          </a:bodyPr>
          <a:lstStyle/>
          <a:p>
            <a:r>
              <a:rPr lang="en-GB" sz="2300" b="1" dirty="0"/>
              <a:t>chemical hazards </a:t>
            </a:r>
            <a:r>
              <a:rPr lang="en-GB" sz="2300" dirty="0"/>
              <a:t>(e.g. solvents, pesticides, asbestos, silica, tobacco smoke);</a:t>
            </a:r>
          </a:p>
          <a:p>
            <a:r>
              <a:rPr lang="en-GB" sz="2300" b="1" dirty="0"/>
              <a:t>physical hazards </a:t>
            </a:r>
            <a:r>
              <a:rPr lang="en-GB" sz="2300" dirty="0"/>
              <a:t>(e.g. noise, radiation, vibration, excessive heat, nanoparticles);</a:t>
            </a:r>
          </a:p>
          <a:p>
            <a:r>
              <a:rPr lang="en-GB" sz="2300" b="1" dirty="0"/>
              <a:t>biological hazards </a:t>
            </a:r>
            <a:r>
              <a:rPr lang="en-GB" sz="2300" dirty="0"/>
              <a:t>(e.g. hepatitis B, malaria, HIV, tuberculosis, mould, lack of clean water, toilets and hygiene facilities);</a:t>
            </a:r>
          </a:p>
          <a:p>
            <a:r>
              <a:rPr lang="en-GB" sz="2300" b="1" dirty="0"/>
              <a:t>ergonomic hazards </a:t>
            </a:r>
            <a:r>
              <a:rPr lang="en-GB" sz="2300" dirty="0"/>
              <a:t>(e.g. processes requiring excessive force, awkward posture, repetition, heavy lifting);</a:t>
            </a:r>
          </a:p>
          <a:p>
            <a:r>
              <a:rPr lang="en-GB" sz="2300" b="1" dirty="0"/>
              <a:t>mechanical hazards </a:t>
            </a:r>
            <a:r>
              <a:rPr lang="en-GB" sz="2300" dirty="0"/>
              <a:t>(e.g. machine hazards related to nip points, cranes, forklifts);</a:t>
            </a:r>
          </a:p>
          <a:p>
            <a:r>
              <a:rPr lang="en-GB" sz="2300" b="1" dirty="0"/>
              <a:t>energy hazards </a:t>
            </a:r>
            <a:r>
              <a:rPr lang="en-GB" sz="2300" dirty="0"/>
              <a:t>(e.g. electrical hazards, falls from heights);</a:t>
            </a:r>
          </a:p>
          <a:p>
            <a:r>
              <a:rPr lang="en-GB" sz="2300" b="1" dirty="0"/>
              <a:t>mobile hazards </a:t>
            </a:r>
            <a:r>
              <a:rPr lang="en-GB" sz="2300" dirty="0"/>
              <a:t>(e.g. driving on ice or in rainstorms or in unfamiliar or poorly maintained vehicles).</a:t>
            </a:r>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TextBox 3"/>
          <p:cNvSpPr txBox="1"/>
          <p:nvPr/>
        </p:nvSpPr>
        <p:spPr>
          <a:xfrm>
            <a:off x="2562224" y="6140451"/>
            <a:ext cx="6208029" cy="369332"/>
          </a:xfrm>
          <a:prstGeom prst="rect">
            <a:avLst/>
          </a:prstGeom>
          <a:noFill/>
        </p:spPr>
        <p:txBody>
          <a:bodyPr wrap="square" rtlCol="0">
            <a:spAutoFit/>
          </a:bodyPr>
          <a:lstStyle/>
          <a:p>
            <a:pPr algn="r"/>
            <a:r>
              <a:rPr lang="en-GB" dirty="0"/>
              <a:t>(</a:t>
            </a:r>
            <a:r>
              <a:rPr lang="en-GB" dirty="0" err="1"/>
              <a:t>Neira</a:t>
            </a:r>
            <a:r>
              <a:rPr lang="en-GB" dirty="0"/>
              <a:t>, 2010, p10)</a:t>
            </a:r>
          </a:p>
        </p:txBody>
      </p:sp>
    </p:spTree>
    <p:extLst>
      <p:ext uri="{BB962C8B-B14F-4D97-AF65-F5344CB8AC3E}">
        <p14:creationId xmlns:p14="http://schemas.microsoft.com/office/powerpoint/2010/main" val="25156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is that managed in the UK?</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Legislation</a:t>
            </a:r>
          </a:p>
          <a:p>
            <a:r>
              <a:rPr lang="en-GB" dirty="0"/>
              <a:t>Health and Safety at Work Act, 1974 </a:t>
            </a:r>
          </a:p>
          <a:p>
            <a:r>
              <a:rPr lang="en-GB" dirty="0"/>
              <a:t>The Management of Health and Safety at Work Regulations,  1999 – duty to manage risk and record significant findings</a:t>
            </a:r>
          </a:p>
          <a:p>
            <a:r>
              <a:rPr lang="en-GB" dirty="0"/>
              <a:t>Control of Substances Hazardous to Health Regulations, 2002</a:t>
            </a:r>
          </a:p>
          <a:p>
            <a:r>
              <a:rPr lang="en-GB" dirty="0"/>
              <a:t>Workplace (Health, Safety and Welfare) Regulations, 1992 -  basic health, safety and welfare issues such as ventilation,  heating, lighting, workstations, seating and welfare facilities. </a:t>
            </a:r>
          </a:p>
          <a:p>
            <a:r>
              <a:rPr lang="en-GB" dirty="0"/>
              <a:t>Series of other legislation for managing particular hazards and industries e.g. Manual Handling, Display Screen Equipment, Noise, Lead, Asbestos, Dock work and Construction - see HSE website</a:t>
            </a:r>
          </a:p>
        </p:txBody>
      </p:sp>
    </p:spTree>
    <p:extLst>
      <p:ext uri="{BB962C8B-B14F-4D97-AF65-F5344CB8AC3E}">
        <p14:creationId xmlns:p14="http://schemas.microsoft.com/office/powerpoint/2010/main" val="360718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40500" y="4801235"/>
            <a:ext cx="2603499" cy="2056765"/>
          </a:xfrm>
          <a:prstGeom prst="rect">
            <a:avLst/>
          </a:prstGeom>
        </p:spPr>
      </p:pic>
      <p:sp>
        <p:nvSpPr>
          <p:cNvPr id="2" name="Title 1"/>
          <p:cNvSpPr>
            <a:spLocks noGrp="1"/>
          </p:cNvSpPr>
          <p:nvPr>
            <p:ph type="title"/>
          </p:nvPr>
        </p:nvSpPr>
        <p:spPr/>
        <p:txBody>
          <a:bodyPr/>
          <a:lstStyle/>
          <a:p>
            <a:r>
              <a:rPr lang="en-GB" dirty="0"/>
              <a:t>Health and Safety at Work Act 1974</a:t>
            </a:r>
          </a:p>
        </p:txBody>
      </p:sp>
      <p:sp>
        <p:nvSpPr>
          <p:cNvPr id="3" name="Content Placeholder 2"/>
          <p:cNvSpPr>
            <a:spLocks noGrp="1"/>
          </p:cNvSpPr>
          <p:nvPr>
            <p:ph idx="1"/>
          </p:nvPr>
        </p:nvSpPr>
        <p:spPr>
          <a:xfrm>
            <a:off x="498473" y="1825625"/>
            <a:ext cx="8058151" cy="4746625"/>
          </a:xfrm>
        </p:spPr>
        <p:txBody>
          <a:bodyPr/>
          <a:lstStyle/>
          <a:p>
            <a:r>
              <a:rPr lang="en-GB" dirty="0"/>
              <a:t>The Act sets out the general duties which employers have towards employees and members of the public, and employees have to themselves and to each other. </a:t>
            </a:r>
          </a:p>
          <a:p>
            <a:r>
              <a:rPr lang="en-GB" dirty="0"/>
              <a:t>These duties are qualified in the Act by the principle of </a:t>
            </a:r>
            <a:r>
              <a:rPr lang="en-GB" i="1" dirty="0"/>
              <a:t>‘so far as  is reasonably practicable’</a:t>
            </a:r>
            <a:endParaRPr lang="en-GB" dirty="0"/>
          </a:p>
          <a:p>
            <a:r>
              <a:rPr lang="en-GB" dirty="0"/>
              <a:t>It is an enabling act for all of the other regulations, which specify the detail under the ‘Act’ that employers must adhere to.</a:t>
            </a:r>
          </a:p>
          <a:p>
            <a:endParaRPr lang="en-GB" dirty="0"/>
          </a:p>
        </p:txBody>
      </p:sp>
    </p:spTree>
    <p:extLst>
      <p:ext uri="{BB962C8B-B14F-4D97-AF65-F5344CB8AC3E}">
        <p14:creationId xmlns:p14="http://schemas.microsoft.com/office/powerpoint/2010/main" val="392712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 Assessment</a:t>
            </a:r>
          </a:p>
        </p:txBody>
      </p:sp>
      <p:sp>
        <p:nvSpPr>
          <p:cNvPr id="3" name="Content Placeholder 2"/>
          <p:cNvSpPr>
            <a:spLocks noGrp="1"/>
          </p:cNvSpPr>
          <p:nvPr>
            <p:ph idx="1"/>
          </p:nvPr>
        </p:nvSpPr>
        <p:spPr/>
        <p:txBody>
          <a:bodyPr>
            <a:normAutofit fontScale="77500" lnSpcReduction="20000"/>
          </a:bodyPr>
          <a:lstStyle/>
          <a:p>
            <a:pPr lvl="0" fontAlgn="base"/>
            <a:r>
              <a:rPr lang="en-GB" dirty="0"/>
              <a:t>a </a:t>
            </a:r>
            <a:r>
              <a:rPr lang="en-GB" b="1" dirty="0"/>
              <a:t>hazard </a:t>
            </a:r>
            <a:r>
              <a:rPr lang="en-GB" dirty="0"/>
              <a:t>is anything that may cause harm, such as chemicals, electricity, working from ladders, an open drawer etc.</a:t>
            </a:r>
          </a:p>
          <a:p>
            <a:pPr lvl="0" fontAlgn="base"/>
            <a:r>
              <a:rPr lang="en-GB" dirty="0"/>
              <a:t>the </a:t>
            </a:r>
            <a:r>
              <a:rPr lang="en-GB" b="1" dirty="0"/>
              <a:t>risk</a:t>
            </a:r>
            <a:r>
              <a:rPr lang="en-GB" dirty="0"/>
              <a:t> is the chance, high or low, that somebody could be harmed by these and other hazards, together with an indication of how serious the harm could be</a:t>
            </a:r>
          </a:p>
          <a:p>
            <a:pPr marL="0" lvl="0" indent="0" fontAlgn="base">
              <a:buNone/>
            </a:pPr>
            <a:r>
              <a:rPr lang="en-GB" u="sng" dirty="0"/>
              <a:t>5 Steps to risk assessment</a:t>
            </a:r>
            <a:endParaRPr lang="en-GB" u="sng" dirty="0">
              <a:hlinkClick r:id="rId2"/>
            </a:endParaRPr>
          </a:p>
          <a:p>
            <a:pPr lvl="0"/>
            <a:r>
              <a:rPr lang="en-GB" u="sng" dirty="0">
                <a:hlinkClick r:id="rId2"/>
              </a:rPr>
              <a:t>Identify the hazards</a:t>
            </a:r>
            <a:endParaRPr lang="en-GB" dirty="0"/>
          </a:p>
          <a:p>
            <a:pPr lvl="0"/>
            <a:r>
              <a:rPr lang="en-GB" u="sng" dirty="0">
                <a:hlinkClick r:id="rId3"/>
              </a:rPr>
              <a:t>Decide who might be harmed and how</a:t>
            </a:r>
            <a:endParaRPr lang="en-GB" dirty="0"/>
          </a:p>
          <a:p>
            <a:pPr lvl="0"/>
            <a:r>
              <a:rPr lang="en-GB" u="sng" dirty="0">
                <a:hlinkClick r:id="rId4"/>
              </a:rPr>
              <a:t>Evaluate the risks and decide on precautions</a:t>
            </a:r>
            <a:endParaRPr lang="en-GB" dirty="0"/>
          </a:p>
          <a:p>
            <a:pPr lvl="0"/>
            <a:r>
              <a:rPr lang="en-GB" u="sng" dirty="0">
                <a:hlinkClick r:id="rId5"/>
              </a:rPr>
              <a:t>Record your significant findings</a:t>
            </a:r>
            <a:endParaRPr lang="en-GB" dirty="0"/>
          </a:p>
          <a:p>
            <a:pPr lvl="0"/>
            <a:r>
              <a:rPr lang="en-GB" u="sng" dirty="0">
                <a:hlinkClick r:id="rId6"/>
              </a:rPr>
              <a:t>Review your assessment and update if necessary</a:t>
            </a:r>
            <a:endParaRPr lang="en-GB" dirty="0"/>
          </a:p>
          <a:p>
            <a:endParaRPr lang="en-GB" dirty="0"/>
          </a:p>
        </p:txBody>
      </p:sp>
      <p:sp>
        <p:nvSpPr>
          <p:cNvPr id="4" name="TextBox 3"/>
          <p:cNvSpPr txBox="1"/>
          <p:nvPr/>
        </p:nvSpPr>
        <p:spPr>
          <a:xfrm>
            <a:off x="498474" y="6381750"/>
            <a:ext cx="7724776" cy="369332"/>
          </a:xfrm>
          <a:prstGeom prst="rect">
            <a:avLst/>
          </a:prstGeom>
          <a:noFill/>
        </p:spPr>
        <p:txBody>
          <a:bodyPr wrap="square" rtlCol="0">
            <a:spAutoFit/>
          </a:bodyPr>
          <a:lstStyle/>
          <a:p>
            <a:r>
              <a:rPr lang="en-GB" dirty="0"/>
              <a:t>See - </a:t>
            </a:r>
            <a:r>
              <a:rPr lang="en-GB" dirty="0">
                <a:hlinkClick r:id="rId7"/>
              </a:rPr>
              <a:t>http://www.hse.gov.uk/risk/controlling-risks.htm</a:t>
            </a:r>
            <a:r>
              <a:rPr lang="en-GB" dirty="0"/>
              <a:t> </a:t>
            </a:r>
          </a:p>
        </p:txBody>
      </p:sp>
      <p:pic>
        <p:nvPicPr>
          <p:cNvPr id="5" name="Picture 4"/>
          <p:cNvPicPr>
            <a:picLocks noChangeAspect="1"/>
          </p:cNvPicPr>
          <p:nvPr/>
        </p:nvPicPr>
        <p:blipFill>
          <a:blip r:embed="rId8"/>
          <a:stretch>
            <a:fillRect/>
          </a:stretch>
        </p:blipFill>
        <p:spPr>
          <a:xfrm>
            <a:off x="5730875" y="385234"/>
            <a:ext cx="2063749" cy="1389591"/>
          </a:xfrm>
          <a:prstGeom prst="rect">
            <a:avLst/>
          </a:prstGeom>
        </p:spPr>
      </p:pic>
      <p:pic>
        <p:nvPicPr>
          <p:cNvPr id="6" name="Picture 5"/>
          <p:cNvPicPr>
            <a:picLocks noChangeAspect="1"/>
          </p:cNvPicPr>
          <p:nvPr/>
        </p:nvPicPr>
        <p:blipFill>
          <a:blip r:embed="rId9"/>
          <a:stretch>
            <a:fillRect/>
          </a:stretch>
        </p:blipFill>
        <p:spPr>
          <a:xfrm>
            <a:off x="6032500" y="3397249"/>
            <a:ext cx="2555875" cy="2555875"/>
          </a:xfrm>
          <a:prstGeom prst="rect">
            <a:avLst/>
          </a:prstGeom>
        </p:spPr>
      </p:pic>
    </p:spTree>
    <p:extLst>
      <p:ext uri="{BB962C8B-B14F-4D97-AF65-F5344CB8AC3E}">
        <p14:creationId xmlns:p14="http://schemas.microsoft.com/office/powerpoint/2010/main" val="2227161099"/>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1044</TotalTime>
  <Words>2998</Words>
  <Application>Microsoft Office PowerPoint</Application>
  <PresentationFormat>On-screen Show (4:3)</PresentationFormat>
  <Paragraphs>276</Paragraphs>
  <Slides>42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Rockwell</vt:lpstr>
      <vt:lpstr>Wingdings</vt:lpstr>
      <vt:lpstr>Advantage</vt:lpstr>
      <vt:lpstr>Health and Work  Week 5   The Physical Environment</vt:lpstr>
      <vt:lpstr>Directed Study</vt:lpstr>
      <vt:lpstr>How did you answer?</vt:lpstr>
      <vt:lpstr>The Physical Work Environment</vt:lpstr>
      <vt:lpstr>Which hazards in the physical environment have the potential to injure or kill employees?</vt:lpstr>
      <vt:lpstr>Globally problems typically include:</vt:lpstr>
      <vt:lpstr>How is that managed in the UK?</vt:lpstr>
      <vt:lpstr>Health and Safety at Work Act 1974</vt:lpstr>
      <vt:lpstr>Risk Assessment</vt:lpstr>
      <vt:lpstr>Focus for today</vt:lpstr>
      <vt:lpstr>Musculoskeletal Disorders (MSD)</vt:lpstr>
      <vt:lpstr>PowerPoint Presentation</vt:lpstr>
      <vt:lpstr>Cause of MSD’s</vt:lpstr>
      <vt:lpstr>Three groups of Musculoskeletal Conditions</vt:lpstr>
      <vt:lpstr>Preventing MSD’s in working Age Population</vt:lpstr>
      <vt:lpstr>Preventing MSD’s in working Age Population</vt:lpstr>
      <vt:lpstr>Musculoskeletal Injury at Work</vt:lpstr>
      <vt:lpstr>Targeted programmes in the literature</vt:lpstr>
      <vt:lpstr>Managing Back Pain in the Workplace</vt:lpstr>
      <vt:lpstr>How are you going to Promote Musculoskeletal Health at work?</vt:lpstr>
      <vt:lpstr>How are you going to Promote Musculoskeletal Health at work?</vt:lpstr>
      <vt:lpstr>MSK Toolkits</vt:lpstr>
      <vt:lpstr>Moving and Handling Loads – Key Principles</vt:lpstr>
      <vt:lpstr>Shift work and Circadian Rhythms</vt:lpstr>
      <vt:lpstr>Shift work and Circadian Rhythms</vt:lpstr>
      <vt:lpstr>Sleep</vt:lpstr>
      <vt:lpstr>Shift work can interfere with Circadian rhythms. What else affects the ability to and the quality of our sleep?</vt:lpstr>
      <vt:lpstr>What affects the ability to and the quality of our sleep?</vt:lpstr>
      <vt:lpstr>Insufficient Sleep (Perry et al., 2013)</vt:lpstr>
      <vt:lpstr>PowerPoint Presentation</vt:lpstr>
      <vt:lpstr>Design an advice pack for employees about getting a good night’s sleep</vt:lpstr>
      <vt:lpstr>Sleep Hygiene Practice</vt:lpstr>
      <vt:lpstr>What health promoting activity should employers do?</vt:lpstr>
      <vt:lpstr>Food and the Workplace</vt:lpstr>
      <vt:lpstr>How does the workplace influence our what we eat?</vt:lpstr>
      <vt:lpstr>Diet</vt:lpstr>
      <vt:lpstr>Health Promotion for Healthy Eating at Work</vt:lpstr>
      <vt:lpstr>Construction Industry</vt:lpstr>
      <vt:lpstr>Construction Other Issues</vt:lpstr>
      <vt:lpstr>Directed Study</vt:lpstr>
      <vt:lpstr>MSD References</vt:lpstr>
      <vt:lpstr>Shift work and Circadian Rhythms and Sleep References</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 The Physical Environment</dc:title>
  <dc:creator>Tristi Brownett</dc:creator>
  <cp:lastModifiedBy>Sandra Okwara</cp:lastModifiedBy>
  <cp:revision>82</cp:revision>
  <dcterms:created xsi:type="dcterms:W3CDTF">2018-10-24T07:57:45Z</dcterms:created>
  <dcterms:modified xsi:type="dcterms:W3CDTF">2022-05-17T07:02:56Z</dcterms:modified>
</cp:coreProperties>
</file>